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2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61" r:id="rId4"/>
    <p:sldId id="274" r:id="rId5"/>
    <p:sldId id="263" r:id="rId6"/>
    <p:sldId id="275" r:id="rId7"/>
    <p:sldId id="264" r:id="rId8"/>
    <p:sldId id="269" r:id="rId9"/>
    <p:sldId id="277" r:id="rId10"/>
    <p:sldId id="268" r:id="rId11"/>
    <p:sldId id="278" r:id="rId12"/>
    <p:sldId id="270" r:id="rId13"/>
    <p:sldId id="279" r:id="rId14"/>
    <p:sldId id="273" r:id="rId15"/>
    <p:sldId id="258" r:id="rId16"/>
    <p:sldId id="25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52" y="-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1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5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6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18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4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0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36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3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45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0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88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197AE-51D8-4129-B226-FCC1E6F696D2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0568-ADDF-4C35-9E90-B09B14FBC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Antifeminismus" TargetMode="External"/><Relationship Id="rId3" Type="http://schemas.openxmlformats.org/officeDocument/2006/relationships/hyperlink" Target="https://de.wikipedia.org/wiki/EU-Skepsis" TargetMode="External"/><Relationship Id="rId7" Type="http://schemas.openxmlformats.org/officeDocument/2006/relationships/hyperlink" Target="https://de.wikipedia.org/wiki/Homophobie" TargetMode="External"/><Relationship Id="rId2" Type="http://schemas.openxmlformats.org/officeDocument/2006/relationships/hyperlink" Target="https://de.wikipedia.org/wiki/Alternative_f%C3%BCr_Deutschla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V%C3%B6lkischer_Nationalismus" TargetMode="External"/><Relationship Id="rId5" Type="http://schemas.openxmlformats.org/officeDocument/2006/relationships/hyperlink" Target="https://de.wikipedia.org/wiki/Autoritarismus" TargetMode="External"/><Relationship Id="rId10" Type="http://schemas.openxmlformats.org/officeDocument/2006/relationships/hyperlink" Target="https://de.wikipedia.org/wiki/Pegida" TargetMode="External"/><Relationship Id="rId4" Type="http://schemas.openxmlformats.org/officeDocument/2006/relationships/hyperlink" Target="https://de.wikipedia.org/wiki/Europ%C3%A4ische_Union" TargetMode="External"/><Relationship Id="rId9" Type="http://schemas.openxmlformats.org/officeDocument/2006/relationships/hyperlink" Target="https://de.wikipedia.org/wiki/Geschichte_des_Antisemitismus_seit_194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Minarett" TargetMode="External"/><Relationship Id="rId7" Type="http://schemas.openxmlformats.org/officeDocument/2006/relationships/hyperlink" Target="https://de.wikipedia.org/wiki/Bundestagswahl_2021" TargetMode="External"/><Relationship Id="rId2" Type="http://schemas.openxmlformats.org/officeDocument/2006/relationships/hyperlink" Target="https://de.wikipedia.org/wiki/Isl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19._Deutscher_Bundestag" TargetMode="External"/><Relationship Id="rId5" Type="http://schemas.openxmlformats.org/officeDocument/2006/relationships/hyperlink" Target="https://de.wikipedia.org/wiki/Vollverschleierung" TargetMode="External"/><Relationship Id="rId4" Type="http://schemas.openxmlformats.org/officeDocument/2006/relationships/hyperlink" Target="https://de.wikipedia.org/wiki/Adh%C4%81n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CDU/CSU-Bundestagsfraktion" TargetMode="External"/><Relationship Id="rId3" Type="http://schemas.openxmlformats.org/officeDocument/2006/relationships/hyperlink" Target="https://de.wikipedia.org/wiki/Politik" TargetMode="External"/><Relationship Id="rId7" Type="http://schemas.openxmlformats.org/officeDocument/2006/relationships/hyperlink" Target="https://de.wikipedia.org/wiki/Fraktionsgemeinschaft" TargetMode="External"/><Relationship Id="rId2" Type="http://schemas.openxmlformats.org/officeDocument/2006/relationships/hyperlink" Target="https://de.wikipedia.org/wiki/Landesparte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Deutscher_Bundestag" TargetMode="External"/><Relationship Id="rId5" Type="http://schemas.openxmlformats.org/officeDocument/2006/relationships/hyperlink" Target="https://de.wikipedia.org/wiki/Bayern" TargetMode="External"/><Relationship Id="rId4" Type="http://schemas.openxmlformats.org/officeDocument/2006/relationships/hyperlink" Target="https://de.wikipedia.org/wiki/Schwesterparte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Ehe" TargetMode="External"/><Relationship Id="rId2" Type="http://schemas.openxmlformats.org/officeDocument/2006/relationships/hyperlink" Target="https://de.wikipedia.org/wiki/Markus_S%C3%B6d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.wikipedia.org/wiki/Starker_Staat" TargetMode="External"/><Relationship Id="rId4" Type="http://schemas.openxmlformats.org/officeDocument/2006/relationships/hyperlink" Target="https://de.wikipedia.org/wiki/Famili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emokratischer_Sozialismus" TargetMode="External"/><Relationship Id="rId2" Type="http://schemas.openxmlformats.org/officeDocument/2006/relationships/hyperlink" Target="https://de.wikipedia.org/wiki/Politische_Link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20._Deutscher_Bundestag" TargetMode="External"/><Relationship Id="rId5" Type="http://schemas.openxmlformats.org/officeDocument/2006/relationships/hyperlink" Target="https://de.wikipedia.org/wiki/Sozialistische_Einheitspartei_Deutschlands" TargetMode="External"/><Relationship Id="rId4" Type="http://schemas.openxmlformats.org/officeDocument/2006/relationships/hyperlink" Target="https://de.wikipedia.org/wiki/Politische_Parteien_in_Deutschlan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Kinderbetreuung" TargetMode="External"/><Relationship Id="rId2" Type="http://schemas.openxmlformats.org/officeDocument/2006/relationships/hyperlink" Target="https://de.wikipedia.org/wiki/Realer_Sozialism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.wikipedia.org/wiki/Bildungssystem" TargetMode="External"/><Relationship Id="rId4" Type="http://schemas.openxmlformats.org/officeDocument/2006/relationships/hyperlink" Target="https://de.wikipedia.org/wiki/Schulsyste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zum.de/wiki/Berli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B%C3%BCndnis_90/Die_Gr%C3%BCnen" TargetMode="External"/><Relationship Id="rId3" Type="http://schemas.openxmlformats.org/officeDocument/2006/relationships/hyperlink" Target="https://de.wikipedia.org/wiki/Helmut_Schmidt" TargetMode="External"/><Relationship Id="rId7" Type="http://schemas.openxmlformats.org/officeDocument/2006/relationships/hyperlink" Target="https://de.wikipedia.org/wiki/Ampelkoalition" TargetMode="External"/><Relationship Id="rId2" Type="http://schemas.openxmlformats.org/officeDocument/2006/relationships/hyperlink" Target="https://de.wikipedia.org/wiki/Willy_Brand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Bundestagswahl_2021" TargetMode="External"/><Relationship Id="rId5" Type="http://schemas.openxmlformats.org/officeDocument/2006/relationships/hyperlink" Target="https://de.wikipedia.org/wiki/Olaf_Scholz" TargetMode="External"/><Relationship Id="rId10" Type="http://schemas.openxmlformats.org/officeDocument/2006/relationships/hyperlink" Target="https://de.wikipedia.org/wiki/Bundeskanzler_(Deutschland)" TargetMode="External"/><Relationship Id="rId4" Type="http://schemas.openxmlformats.org/officeDocument/2006/relationships/hyperlink" Target="https://de.wikipedia.org/wiki/Gerhard_Schr%C3%B6der" TargetMode="External"/><Relationship Id="rId9" Type="http://schemas.openxmlformats.org/officeDocument/2006/relationships/hyperlink" Target="https://de.wikipedia.org/wiki/Freie_Demokratische_Parte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Fl%C3%BCchtling" TargetMode="External"/><Relationship Id="rId2" Type="http://schemas.openxmlformats.org/officeDocument/2006/relationships/hyperlink" Target="https://de.wikipedia.org/wiki/Sozialstaa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.wikipedia.org/wiki/Fl%C3%BCchtlingskrise_in_Deutschland_ab_2015" TargetMode="External"/><Relationship Id="rId4" Type="http://schemas.openxmlformats.org/officeDocument/2006/relationships/hyperlink" Target="https://de.wikipedia.org/wiki/Asylbewerber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Unionsparteien" TargetMode="External"/><Relationship Id="rId13" Type="http://schemas.openxmlformats.org/officeDocument/2006/relationships/hyperlink" Target="https://de.wikipedia.org/wiki/CDU/CSU-Bundestagsfraktion" TargetMode="External"/><Relationship Id="rId3" Type="http://schemas.openxmlformats.org/officeDocument/2006/relationships/hyperlink" Target="https://de.wikipedia.org/wiki/Konservatismus" TargetMode="External"/><Relationship Id="rId7" Type="http://schemas.openxmlformats.org/officeDocument/2006/relationships/hyperlink" Target="https://de.wikipedia.org/wiki/Christlich-Soziale_Union_in_Bayern" TargetMode="External"/><Relationship Id="rId12" Type="http://schemas.openxmlformats.org/officeDocument/2006/relationships/hyperlink" Target="https://de.wikipedia.org/wiki/Fraktionsgemeinschaft" TargetMode="External"/><Relationship Id="rId2" Type="http://schemas.openxmlformats.org/officeDocument/2006/relationships/hyperlink" Target="https://de.wikipedia.org/wiki/Zweiter_Weltkri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Schwesterpartei" TargetMode="External"/><Relationship Id="rId11" Type="http://schemas.openxmlformats.org/officeDocument/2006/relationships/hyperlink" Target="https://de.wikipedia.org/wiki/Deutscher_Bundestag" TargetMode="External"/><Relationship Id="rId5" Type="http://schemas.openxmlformats.org/officeDocument/2006/relationships/hyperlink" Target="https://de.wikipedia.org/wiki/Politische_Parteien_in_Deutschland" TargetMode="External"/><Relationship Id="rId15" Type="http://schemas.openxmlformats.org/officeDocument/2006/relationships/hyperlink" Target="https://de.wikipedia.org/wiki/Opposition_(Politik)" TargetMode="External"/><Relationship Id="rId10" Type="http://schemas.openxmlformats.org/officeDocument/2006/relationships/hyperlink" Target="https://de.wikipedia.org/wiki/Bayern" TargetMode="External"/><Relationship Id="rId4" Type="http://schemas.openxmlformats.org/officeDocument/2006/relationships/hyperlink" Target="https://de.wikipedia.org/wiki/Wirtschaftsliberalismus" TargetMode="External"/><Relationship Id="rId9" Type="http://schemas.openxmlformats.org/officeDocument/2006/relationships/hyperlink" Target="https://de.wikipedia.org/wiki/Land_(Deutschland)" TargetMode="External"/><Relationship Id="rId14" Type="http://schemas.openxmlformats.org/officeDocument/2006/relationships/hyperlink" Target="https://de.wikipedia.org/wiki/Bundestagswahl_202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Vereinigte_Staaten" TargetMode="External"/><Relationship Id="rId2" Type="http://schemas.openxmlformats.org/officeDocument/2006/relationships/hyperlink" Target="https://de.wikipedia.org/wiki/Ausl%C3%A4nderpoliti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undestagswahl_2021" TargetMode="External"/><Relationship Id="rId2" Type="http://schemas.openxmlformats.org/officeDocument/2006/relationships/hyperlink" Target="https://de.wikipedia.org/wiki/Soziale_Nachhaltigke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.wikipedia.org/wiki/Garantierent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620688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Politische Parteien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836712"/>
            <a:ext cx="8915400" cy="5760640"/>
          </a:xfrm>
        </p:spPr>
        <p:txBody>
          <a:bodyPr/>
          <a:lstStyle/>
          <a:p>
            <a:r>
              <a:rPr lang="de-DE" dirty="0"/>
              <a:t>Die Wahlen für den Deutschen Bundestag finden alle vier Jahre statt. </a:t>
            </a:r>
            <a:endParaRPr lang="ru-RU" dirty="0" smtClean="0"/>
          </a:p>
          <a:p>
            <a:r>
              <a:rPr lang="de-DE" dirty="0" smtClean="0"/>
              <a:t>Die </a:t>
            </a:r>
            <a:r>
              <a:rPr lang="de-DE" dirty="0"/>
              <a:t>Deutschen wählen mit einer Stimme einen Direktkandidaten aus der Gegend, in der sie wohnen. </a:t>
            </a:r>
            <a:endParaRPr lang="ru-RU" dirty="0" smtClean="0"/>
          </a:p>
          <a:p>
            <a:r>
              <a:rPr lang="de-DE" dirty="0" smtClean="0"/>
              <a:t>Ihre </a:t>
            </a:r>
            <a:r>
              <a:rPr lang="de-DE" dirty="0"/>
              <a:t>zweite Stimme geben die Wähler einer Partei. </a:t>
            </a:r>
            <a:endParaRPr lang="ru-RU" dirty="0" smtClean="0"/>
          </a:p>
          <a:p>
            <a:r>
              <a:rPr lang="de-DE" dirty="0" smtClean="0"/>
              <a:t>Jede </a:t>
            </a:r>
            <a:r>
              <a:rPr lang="de-DE" dirty="0"/>
              <a:t>Partei hat eine Liste, auf der die Namen ihrer Kandidaten stehen. Die gewählten Kandidaten nennt man </a:t>
            </a:r>
            <a:r>
              <a:rPr lang="de-DE" dirty="0" smtClean="0"/>
              <a:t>Abgeordnete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32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404664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Alternative für Deutschland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906000" cy="6336704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Die </a:t>
            </a:r>
            <a:r>
              <a:rPr lang="de-DE" b="1" dirty="0"/>
              <a:t>Alternative für Deutschland</a:t>
            </a:r>
            <a:r>
              <a:rPr lang="de-DE" dirty="0"/>
              <a:t> </a:t>
            </a:r>
            <a:r>
              <a:rPr lang="de-DE" dirty="0" smtClean="0"/>
              <a:t> ist </a:t>
            </a:r>
            <a:r>
              <a:rPr lang="de-DE" dirty="0"/>
              <a:t>eine </a:t>
            </a:r>
            <a:r>
              <a:rPr lang="de-DE" dirty="0" smtClean="0"/>
              <a:t>rechtspopulistische</a:t>
            </a:r>
            <a:r>
              <a:rPr lang="de-DE" baseline="30000" dirty="0" smtClean="0">
                <a:hlinkClick r:id="rId2"/>
              </a:rPr>
              <a:t>8</a:t>
            </a:r>
            <a:r>
              <a:rPr lang="de-DE" baseline="30000" dirty="0">
                <a:hlinkClick r:id="rId2"/>
              </a:rPr>
              <a:t>]</a:t>
            </a:r>
            <a:r>
              <a:rPr lang="de-DE" dirty="0"/>
              <a:t> und </a:t>
            </a:r>
            <a:r>
              <a:rPr lang="de-DE" dirty="0" smtClean="0"/>
              <a:t>rechtsextreme</a:t>
            </a:r>
            <a:r>
              <a:rPr lang="de-DE" baseline="30000" dirty="0"/>
              <a:t> </a:t>
            </a:r>
            <a:r>
              <a:rPr lang="de-DE" dirty="0" smtClean="0"/>
              <a:t>Partei. </a:t>
            </a:r>
          </a:p>
          <a:p>
            <a:r>
              <a:rPr lang="de-DE" dirty="0" smtClean="0"/>
              <a:t>Sie </a:t>
            </a:r>
            <a:r>
              <a:rPr lang="de-DE" dirty="0"/>
              <a:t>wurde 2013 als </a:t>
            </a:r>
            <a:r>
              <a:rPr lang="de-DE" dirty="0">
                <a:hlinkClick r:id="rId3" tooltip="EU-Skepsis"/>
              </a:rPr>
              <a:t>EU-skeptische</a:t>
            </a: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dirty="0"/>
              <a:t>Partei gegründet. </a:t>
            </a:r>
            <a:endParaRPr lang="de-DE" dirty="0" smtClean="0"/>
          </a:p>
          <a:p>
            <a:r>
              <a:rPr lang="de-DE" dirty="0" smtClean="0"/>
              <a:t>Basis der </a:t>
            </a:r>
            <a:r>
              <a:rPr lang="de-DE" dirty="0" err="1" smtClean="0"/>
              <a:t>AfD</a:t>
            </a:r>
            <a:r>
              <a:rPr lang="de-DE" dirty="0" smtClean="0"/>
              <a:t> ist </a:t>
            </a:r>
            <a:r>
              <a:rPr lang="de-DE" dirty="0"/>
              <a:t>EU-Skepsis und </a:t>
            </a:r>
            <a:r>
              <a:rPr lang="de-DE" dirty="0" smtClean="0"/>
              <a:t>Nationalismus.</a:t>
            </a:r>
          </a:p>
          <a:p>
            <a:r>
              <a:rPr lang="de-DE" dirty="0" smtClean="0"/>
              <a:t>Die </a:t>
            </a:r>
            <a:r>
              <a:rPr lang="de-DE" dirty="0" err="1" smtClean="0"/>
              <a:t>AfD</a:t>
            </a:r>
            <a:r>
              <a:rPr lang="de-DE" dirty="0" smtClean="0"/>
              <a:t> lehnt </a:t>
            </a:r>
            <a:r>
              <a:rPr lang="de-DE" dirty="0"/>
              <a:t>die </a:t>
            </a:r>
            <a:r>
              <a:rPr lang="de-DE" dirty="0">
                <a:hlinkClick r:id="rId4" tooltip="Europäische Union"/>
              </a:rPr>
              <a:t>Europäische Union</a:t>
            </a: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dirty="0"/>
              <a:t>als politisches Bündnis </a:t>
            </a:r>
            <a:r>
              <a:rPr lang="de-DE" dirty="0" smtClean="0"/>
              <a:t>ab (</a:t>
            </a:r>
            <a:r>
              <a:rPr lang="de-DE" b="1" dirty="0" smtClean="0">
                <a:solidFill>
                  <a:srgbClr val="FF0000"/>
                </a:solidFill>
              </a:rPr>
              <a:t>eurokritisch</a:t>
            </a:r>
            <a:r>
              <a:rPr lang="de-DE" dirty="0" smtClean="0"/>
              <a:t>). Sie ist auch gegen den </a:t>
            </a:r>
            <a:r>
              <a:rPr lang="de-DE" b="1" dirty="0" smtClean="0">
                <a:solidFill>
                  <a:srgbClr val="7030A0"/>
                </a:solidFill>
              </a:rPr>
              <a:t>Euro</a:t>
            </a:r>
            <a:r>
              <a:rPr lang="de-DE" dirty="0" smtClean="0"/>
              <a:t>.</a:t>
            </a:r>
          </a:p>
          <a:p>
            <a:r>
              <a:rPr lang="de-DE" dirty="0" smtClean="0"/>
              <a:t>Viele Mitglieder der </a:t>
            </a:r>
            <a:r>
              <a:rPr lang="de-DE" dirty="0" err="1" smtClean="0"/>
              <a:t>AfD</a:t>
            </a:r>
            <a:r>
              <a:rPr lang="de-DE" dirty="0" smtClean="0"/>
              <a:t> vertreten </a:t>
            </a:r>
            <a:r>
              <a:rPr lang="de-DE" dirty="0">
                <a:hlinkClick r:id="rId5" tooltip="Autoritarismus"/>
              </a:rPr>
              <a:t>autoritäre</a:t>
            </a:r>
            <a:r>
              <a:rPr lang="de-DE" dirty="0"/>
              <a:t>, </a:t>
            </a:r>
            <a:r>
              <a:rPr lang="de-DE" dirty="0" smtClean="0">
                <a:hlinkClick r:id="rId6" tooltip="Völkischer Nationalismus"/>
              </a:rPr>
              <a:t>nationalistische</a:t>
            </a:r>
            <a:r>
              <a:rPr lang="de-DE" dirty="0"/>
              <a:t>, </a:t>
            </a:r>
            <a:r>
              <a:rPr lang="de-DE" dirty="0">
                <a:hlinkClick r:id="rId7" tooltip="Homophobie"/>
              </a:rPr>
              <a:t>homophobe</a:t>
            </a:r>
            <a:r>
              <a:rPr lang="de-DE" dirty="0"/>
              <a:t>, </a:t>
            </a:r>
            <a:r>
              <a:rPr lang="de-DE" dirty="0">
                <a:hlinkClick r:id="rId8" tooltip="Antifeminismus"/>
              </a:rPr>
              <a:t>antifeministische</a:t>
            </a:r>
            <a:r>
              <a:rPr lang="de-DE" dirty="0"/>
              <a:t>, </a:t>
            </a:r>
            <a:r>
              <a:rPr lang="de-DE" dirty="0">
                <a:hlinkClick r:id="rId9" tooltip="Geschichte des Antisemitismus seit 1945"/>
              </a:rPr>
              <a:t>antisemitische</a:t>
            </a:r>
            <a:r>
              <a:rPr lang="de-DE" dirty="0"/>
              <a:t> </a:t>
            </a:r>
            <a:r>
              <a:rPr lang="de-DE" dirty="0" smtClean="0"/>
              <a:t>Positionen. </a:t>
            </a:r>
          </a:p>
          <a:p>
            <a:r>
              <a:rPr lang="de-DE" dirty="0" smtClean="0"/>
              <a:t>Die </a:t>
            </a:r>
            <a:r>
              <a:rPr lang="de-DE" dirty="0" err="1" smtClean="0"/>
              <a:t>AfD</a:t>
            </a:r>
            <a:r>
              <a:rPr lang="de-DE" dirty="0" smtClean="0"/>
              <a:t> </a:t>
            </a:r>
            <a:r>
              <a:rPr lang="de-DE" dirty="0"/>
              <a:t>tritt für die traditionelle Familie aus Mann und Frau </a:t>
            </a:r>
            <a:r>
              <a:rPr lang="de-DE" dirty="0" smtClean="0"/>
              <a:t>ein. </a:t>
            </a:r>
            <a:endParaRPr lang="de-DE" dirty="0"/>
          </a:p>
          <a:p>
            <a:r>
              <a:rPr lang="de-DE" dirty="0" smtClean="0"/>
              <a:t>Mehrere Teile </a:t>
            </a:r>
            <a:r>
              <a:rPr lang="de-DE" dirty="0"/>
              <a:t>der Partei </a:t>
            </a:r>
            <a:r>
              <a:rPr lang="de-DE" dirty="0" err="1" smtClean="0"/>
              <a:t>AfD</a:t>
            </a:r>
            <a:r>
              <a:rPr lang="de-DE" dirty="0" smtClean="0"/>
              <a:t> unterhalten </a:t>
            </a:r>
            <a:r>
              <a:rPr lang="de-DE" dirty="0"/>
              <a:t>Verbindungen zu </a:t>
            </a:r>
            <a:r>
              <a:rPr lang="de-DE" dirty="0" smtClean="0"/>
              <a:t> solchen </a:t>
            </a:r>
            <a:r>
              <a:rPr lang="de-DE" dirty="0"/>
              <a:t>rechtsextremen </a:t>
            </a:r>
            <a:r>
              <a:rPr lang="de-DE" dirty="0" smtClean="0"/>
              <a:t>Bewegungen wie die islam-feindliche </a:t>
            </a:r>
            <a:r>
              <a:rPr lang="de-DE" dirty="0"/>
              <a:t>Organisation </a:t>
            </a:r>
            <a:r>
              <a:rPr lang="de-DE" dirty="0" err="1" smtClean="0">
                <a:hlinkClick r:id="rId10" tooltip="Pegida"/>
              </a:rPr>
              <a:t>Pegida</a:t>
            </a:r>
            <a:r>
              <a:rPr lang="de-DE" dirty="0" smtClean="0"/>
              <a:t> (</a:t>
            </a:r>
            <a:r>
              <a:rPr lang="de-DE" b="1" dirty="0"/>
              <a:t>p</a:t>
            </a:r>
            <a:r>
              <a:rPr lang="de-DE" b="1" dirty="0" smtClean="0"/>
              <a:t>atriotische </a:t>
            </a:r>
            <a:r>
              <a:rPr lang="de-DE" b="1" dirty="0"/>
              <a:t>Europäer gegen die Islamisierung des </a:t>
            </a:r>
            <a:r>
              <a:rPr lang="de-DE" b="1" dirty="0" smtClean="0"/>
              <a:t>Abendlandes).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0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471" y="476672"/>
            <a:ext cx="9439049" cy="6120680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Das Motto der </a:t>
            </a:r>
            <a:r>
              <a:rPr lang="de-DE" dirty="0" err="1"/>
              <a:t>AfD</a:t>
            </a:r>
            <a:r>
              <a:rPr lang="de-DE" dirty="0"/>
              <a:t> heißt: „Der </a:t>
            </a:r>
            <a:r>
              <a:rPr lang="de-DE" dirty="0">
                <a:hlinkClick r:id="rId2" tooltip="Islam"/>
              </a:rPr>
              <a:t>Islam</a:t>
            </a:r>
            <a:r>
              <a:rPr lang="de-DE" dirty="0"/>
              <a:t> gehört nicht zu Deutschland.“ </a:t>
            </a:r>
          </a:p>
          <a:p>
            <a:r>
              <a:rPr lang="de-DE" dirty="0"/>
              <a:t>Die Partei fordert ein Verbot von </a:t>
            </a:r>
            <a:r>
              <a:rPr lang="de-DE" dirty="0">
                <a:hlinkClick r:id="rId3" tooltip="Minarett"/>
              </a:rPr>
              <a:t>Minaretten</a:t>
            </a:r>
            <a:r>
              <a:rPr lang="de-DE" dirty="0"/>
              <a:t>, des </a:t>
            </a:r>
            <a:r>
              <a:rPr lang="de-DE" dirty="0" smtClean="0">
                <a:hlinkClick r:id="rId4" tooltip="Adhān"/>
              </a:rPr>
              <a:t>Muezzin-Rufs</a:t>
            </a:r>
            <a:r>
              <a:rPr lang="de-DE" dirty="0" smtClean="0"/>
              <a:t> </a:t>
            </a:r>
            <a:r>
              <a:rPr lang="de-DE" dirty="0"/>
              <a:t>und der </a:t>
            </a:r>
            <a:r>
              <a:rPr lang="de-DE" dirty="0">
                <a:hlinkClick r:id="rId5" tooltip="Vollverschleierung"/>
              </a:rPr>
              <a:t>Vollverschleierung</a:t>
            </a:r>
            <a:r>
              <a:rPr lang="de-DE" dirty="0"/>
              <a:t>. </a:t>
            </a:r>
          </a:p>
          <a:p>
            <a:r>
              <a:rPr lang="de-DE" dirty="0"/>
              <a:t>Die </a:t>
            </a:r>
            <a:r>
              <a:rPr lang="de-DE" dirty="0" err="1"/>
              <a:t>AfD</a:t>
            </a:r>
            <a:r>
              <a:rPr lang="de-DE" dirty="0"/>
              <a:t> wendet sich gegen die offene Gesellschaft und die liberale Demokratie.</a:t>
            </a:r>
          </a:p>
          <a:p>
            <a:r>
              <a:rPr lang="de-DE" dirty="0"/>
              <a:t>Diskriminierung und Gewalt gegen Einwanderer ist als Notwehr möglich.  </a:t>
            </a:r>
          </a:p>
          <a:p>
            <a:r>
              <a:rPr lang="de-DE" dirty="0"/>
              <a:t> Nach der Bundestagswahl 2017 zog die </a:t>
            </a:r>
            <a:r>
              <a:rPr lang="de-DE" dirty="0" err="1"/>
              <a:t>AfD</a:t>
            </a:r>
            <a:r>
              <a:rPr lang="de-DE" dirty="0"/>
              <a:t> mit 12,6 Prozent in den </a:t>
            </a:r>
            <a:r>
              <a:rPr lang="de-DE" dirty="0">
                <a:hlinkClick r:id="rId6" tooltip="19. Deutscher Bundestag"/>
              </a:rPr>
              <a:t>19. Bundestag</a:t>
            </a:r>
            <a:r>
              <a:rPr lang="de-DE" dirty="0"/>
              <a:t> ein. Sie war drittstärkste Kraft im Bundestag. </a:t>
            </a:r>
          </a:p>
          <a:p>
            <a:r>
              <a:rPr lang="de-DE" dirty="0"/>
              <a:t>Seit der </a:t>
            </a:r>
            <a:r>
              <a:rPr lang="de-DE" dirty="0">
                <a:hlinkClick r:id="rId7" tooltip="Bundestagswahl 2021"/>
              </a:rPr>
              <a:t>Bundestagswahl 2021</a:t>
            </a:r>
            <a:r>
              <a:rPr lang="de-DE" dirty="0"/>
              <a:t> ist die </a:t>
            </a:r>
            <a:r>
              <a:rPr lang="de-DE" dirty="0" err="1"/>
              <a:t>AfD</a:t>
            </a:r>
            <a:r>
              <a:rPr lang="de-DE" dirty="0"/>
              <a:t> nur  fünftstärkste Kraft.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12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40466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Christlich-Soziale Union in Bayern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63" y="476672"/>
            <a:ext cx="9673075" cy="6264696"/>
          </a:xfrm>
        </p:spPr>
        <p:txBody>
          <a:bodyPr>
            <a:normAutofit/>
          </a:bodyPr>
          <a:lstStyle/>
          <a:p>
            <a:r>
              <a:rPr lang="de-DE" dirty="0"/>
              <a:t>Die </a:t>
            </a:r>
            <a:r>
              <a:rPr lang="de-DE" b="1" dirty="0"/>
              <a:t>Christlich-Soziale </a:t>
            </a:r>
            <a:r>
              <a:rPr lang="de-DE" b="1" dirty="0" smtClean="0"/>
              <a:t>Union (CSU) </a:t>
            </a:r>
            <a:r>
              <a:rPr lang="de-DE" dirty="0" smtClean="0"/>
              <a:t>wurde 1945 in Bayern gegründet.</a:t>
            </a:r>
          </a:p>
          <a:p>
            <a:r>
              <a:rPr lang="de-DE" dirty="0" smtClean="0"/>
              <a:t>Sie dominiert </a:t>
            </a:r>
            <a:r>
              <a:rPr lang="de-DE" dirty="0"/>
              <a:t>als </a:t>
            </a:r>
            <a:r>
              <a:rPr lang="de-DE" dirty="0">
                <a:hlinkClick r:id="rId2" tooltip="Landespartei"/>
              </a:rPr>
              <a:t>Landespartei</a:t>
            </a:r>
            <a:r>
              <a:rPr lang="de-DE" dirty="0"/>
              <a:t> </a:t>
            </a:r>
            <a:r>
              <a:rPr lang="de-DE" dirty="0" smtClean="0"/>
              <a:t>nur die  </a:t>
            </a:r>
            <a:r>
              <a:rPr lang="de-DE" dirty="0" smtClean="0">
                <a:hlinkClick r:id="rId3" tooltip="Politik"/>
              </a:rPr>
              <a:t>Politik</a:t>
            </a:r>
            <a:r>
              <a:rPr lang="de-DE" dirty="0" smtClean="0"/>
              <a:t> in Bayern.  </a:t>
            </a:r>
            <a:endParaRPr lang="de-DE" dirty="0"/>
          </a:p>
          <a:p>
            <a:r>
              <a:rPr lang="de-DE" dirty="0"/>
              <a:t>Die CSU und ihre </a:t>
            </a:r>
            <a:r>
              <a:rPr lang="de-DE" dirty="0" smtClean="0">
                <a:hlinkClick r:id="rId4" tooltip="Schwesterpartei"/>
              </a:rPr>
              <a:t>Schwesterpartei</a:t>
            </a:r>
            <a:r>
              <a:rPr lang="de-DE" dirty="0" smtClean="0"/>
              <a:t> </a:t>
            </a:r>
            <a:r>
              <a:rPr lang="de-DE" dirty="0"/>
              <a:t>die </a:t>
            </a:r>
            <a:r>
              <a:rPr lang="de-DE" dirty="0" smtClean="0"/>
              <a:t>CDU werden kurz </a:t>
            </a:r>
            <a:r>
              <a:rPr lang="de-DE" dirty="0"/>
              <a:t>als </a:t>
            </a:r>
            <a:r>
              <a:rPr lang="de-DE" i="1" dirty="0" smtClean="0"/>
              <a:t>Union</a:t>
            </a:r>
            <a:r>
              <a:rPr lang="de-DE" dirty="0" smtClean="0"/>
              <a:t> </a:t>
            </a:r>
            <a:r>
              <a:rPr lang="de-DE" dirty="0"/>
              <a:t>bezeichnet.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CDU tritt nicht in </a:t>
            </a:r>
            <a:r>
              <a:rPr lang="de-DE" dirty="0">
                <a:hlinkClick r:id="rId5" tooltip="Bayern"/>
              </a:rPr>
              <a:t>Bayern</a:t>
            </a:r>
            <a:r>
              <a:rPr lang="de-DE" dirty="0"/>
              <a:t> an, die CSU verzichtet auf Wahlteilnahmen </a:t>
            </a:r>
            <a:r>
              <a:rPr lang="de-DE" dirty="0" smtClean="0"/>
              <a:t>in ganz </a:t>
            </a:r>
            <a:r>
              <a:rPr lang="de-DE" dirty="0"/>
              <a:t>Deutschland. </a:t>
            </a:r>
            <a:endParaRPr lang="de-DE" dirty="0" smtClean="0"/>
          </a:p>
          <a:p>
            <a:r>
              <a:rPr lang="de-DE" dirty="0" smtClean="0"/>
              <a:t>Beide </a:t>
            </a:r>
            <a:r>
              <a:rPr lang="de-DE" dirty="0"/>
              <a:t>Parteien bilden im </a:t>
            </a:r>
            <a:r>
              <a:rPr lang="de-DE" dirty="0">
                <a:hlinkClick r:id="rId6" tooltip="Deutscher Bundestag"/>
              </a:rPr>
              <a:t>Bundestag</a:t>
            </a:r>
            <a:r>
              <a:rPr lang="de-DE" dirty="0"/>
              <a:t> eine </a:t>
            </a:r>
            <a:r>
              <a:rPr lang="de-DE" dirty="0">
                <a:hlinkClick r:id="rId7" tooltip="Fraktionsgemeinschaft"/>
              </a:rPr>
              <a:t>Fraktionsgemeinschaft</a:t>
            </a:r>
            <a:r>
              <a:rPr lang="de-DE" dirty="0"/>
              <a:t>, die </a:t>
            </a:r>
            <a:r>
              <a:rPr lang="de-DE" dirty="0">
                <a:hlinkClick r:id="rId8" tooltip="CDU/CSU-Bundestagsfraktion"/>
              </a:rPr>
              <a:t>CDU/CSU-Bundestagsfraktion</a:t>
            </a:r>
            <a:r>
              <a:rPr lang="de-DE" dirty="0"/>
              <a:t>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40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620688"/>
            <a:ext cx="8915400" cy="604867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Heutiger Vorsitzender der CSU ist </a:t>
            </a:r>
            <a:r>
              <a:rPr lang="de-DE" dirty="0">
                <a:hlinkClick r:id="rId2" tooltip="Markus Söder"/>
              </a:rPr>
              <a:t>Markus Söder</a:t>
            </a:r>
            <a:r>
              <a:rPr lang="de-DE" dirty="0"/>
              <a:t>. Er ist auch Minister-Präsident von Bayern. </a:t>
            </a:r>
          </a:p>
          <a:p>
            <a:r>
              <a:rPr lang="de-DE" dirty="0" smtClean="0"/>
              <a:t>Die </a:t>
            </a:r>
            <a:r>
              <a:rPr lang="de-DE" dirty="0"/>
              <a:t>CSU </a:t>
            </a:r>
            <a:r>
              <a:rPr lang="de-DE" dirty="0" smtClean="0"/>
              <a:t>vertritt die nationalen bayerischen Traditionen.</a:t>
            </a:r>
          </a:p>
          <a:p>
            <a:r>
              <a:rPr lang="de-DE" dirty="0">
                <a:hlinkClick r:id="rId3" tooltip="Ehe"/>
              </a:rPr>
              <a:t>Ehe</a:t>
            </a:r>
            <a:r>
              <a:rPr lang="de-DE" dirty="0"/>
              <a:t> und </a:t>
            </a:r>
            <a:r>
              <a:rPr lang="de-DE" dirty="0">
                <a:hlinkClick r:id="rId4" tooltip="Familie"/>
              </a:rPr>
              <a:t>Familie</a:t>
            </a:r>
            <a:r>
              <a:rPr lang="de-DE" dirty="0"/>
              <a:t> werden als Fundament der Gesellschaft und natürliche Lebensform angesehen. </a:t>
            </a:r>
            <a:endParaRPr lang="de-DE" dirty="0" smtClean="0"/>
          </a:p>
          <a:p>
            <a:r>
              <a:rPr lang="de-DE" dirty="0"/>
              <a:t>D</a:t>
            </a:r>
            <a:r>
              <a:rPr lang="de-DE" dirty="0" smtClean="0"/>
              <a:t>ie CSU setzt </a:t>
            </a:r>
            <a:r>
              <a:rPr lang="de-DE" dirty="0"/>
              <a:t>auf einen </a:t>
            </a:r>
            <a:r>
              <a:rPr lang="de-DE" dirty="0">
                <a:hlinkClick r:id="rId5" tooltip="Starker Staat"/>
              </a:rPr>
              <a:t>starken Staat</a:t>
            </a:r>
            <a:r>
              <a:rPr lang="de-DE" dirty="0"/>
              <a:t>, der Recht und Freiheit der Bürger zu schützen hat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 der Sozialpolitik will die CSU auf die Eigenverantwortung </a:t>
            </a:r>
            <a:r>
              <a:rPr lang="de-DE" dirty="0"/>
              <a:t>des </a:t>
            </a:r>
            <a:r>
              <a:rPr lang="de-DE" dirty="0" smtClean="0"/>
              <a:t>Menschen selbst setzen. </a:t>
            </a:r>
          </a:p>
          <a:p>
            <a:r>
              <a:rPr lang="de-DE" dirty="0" smtClean="0"/>
              <a:t>Die Außenpolitik </a:t>
            </a:r>
            <a:r>
              <a:rPr lang="de-DE" dirty="0"/>
              <a:t>der </a:t>
            </a:r>
            <a:r>
              <a:rPr lang="de-DE" dirty="0" smtClean="0"/>
              <a:t>CSU ist europafreundlich.</a:t>
            </a:r>
          </a:p>
        </p:txBody>
      </p:sp>
    </p:spTree>
    <p:extLst>
      <p:ext uri="{BB962C8B-B14F-4D97-AF65-F5344CB8AC3E}">
        <p14:creationId xmlns:p14="http://schemas.microsoft.com/office/powerpoint/2010/main" val="1060036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476672"/>
          </a:xfrm>
        </p:spPr>
        <p:txBody>
          <a:bodyPr>
            <a:noAutofit/>
          </a:bodyPr>
          <a:lstStyle/>
          <a:p>
            <a:r>
              <a:rPr lang="de-DE" sz="5400" b="1" dirty="0">
                <a:solidFill>
                  <a:srgbClr val="FF0000"/>
                </a:solidFill>
              </a:rPr>
              <a:t>Die Linke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906000" cy="6381328"/>
          </a:xfrm>
        </p:spPr>
        <p:txBody>
          <a:bodyPr>
            <a:noAutofit/>
          </a:bodyPr>
          <a:lstStyle/>
          <a:p>
            <a:r>
              <a:rPr lang="de-DE" sz="3600" b="1" dirty="0">
                <a:solidFill>
                  <a:srgbClr val="FF0000"/>
                </a:solidFill>
              </a:rPr>
              <a:t>Die </a:t>
            </a:r>
            <a:r>
              <a:rPr lang="de-DE" sz="3600" b="1" dirty="0" smtClean="0">
                <a:solidFill>
                  <a:srgbClr val="FF0000"/>
                </a:solidFill>
              </a:rPr>
              <a:t>Linke</a:t>
            </a:r>
            <a:r>
              <a:rPr lang="de-DE" sz="3600" b="1" dirty="0" smtClean="0"/>
              <a:t>, </a:t>
            </a:r>
            <a:r>
              <a:rPr lang="de-DE" sz="3600" dirty="0" smtClean="0"/>
              <a:t>auch </a:t>
            </a:r>
            <a:r>
              <a:rPr lang="de-DE" sz="3600" dirty="0"/>
              <a:t>als </a:t>
            </a:r>
            <a:r>
              <a:rPr lang="de-DE" sz="3600" i="1" dirty="0" smtClean="0"/>
              <a:t>Linkspartei</a:t>
            </a:r>
            <a:r>
              <a:rPr lang="de-DE" sz="3600" dirty="0" smtClean="0"/>
              <a:t> bezeichnet, ist </a:t>
            </a:r>
            <a:r>
              <a:rPr lang="de-DE" sz="3600" dirty="0"/>
              <a:t>eine </a:t>
            </a:r>
            <a:r>
              <a:rPr lang="de-DE" sz="3600" dirty="0">
                <a:hlinkClick r:id="rId2" tooltip="Politische Linke"/>
              </a:rPr>
              <a:t>linke</a:t>
            </a:r>
            <a:r>
              <a:rPr lang="de-DE" sz="3600" dirty="0"/>
              <a:t>, </a:t>
            </a:r>
            <a:r>
              <a:rPr lang="de-DE" sz="3600" dirty="0" smtClean="0">
                <a:hlinkClick r:id="rId3" tooltip="Demokratischer Sozialismus"/>
              </a:rPr>
              <a:t>sozialistische</a:t>
            </a:r>
            <a:r>
              <a:rPr lang="de-DE" sz="3600" dirty="0" smtClean="0"/>
              <a:t> </a:t>
            </a:r>
            <a:r>
              <a:rPr lang="de-DE" sz="3600" dirty="0" smtClean="0">
                <a:hlinkClick r:id="rId4" tooltip="Politische Parteien in Deutschland"/>
              </a:rPr>
              <a:t>Partei</a:t>
            </a:r>
            <a:r>
              <a:rPr lang="de-DE" sz="3600" dirty="0" smtClean="0"/>
              <a:t>. </a:t>
            </a:r>
            <a:endParaRPr lang="de-DE" sz="3600" dirty="0"/>
          </a:p>
          <a:p>
            <a:r>
              <a:rPr lang="de-DE" sz="3600" dirty="0"/>
              <a:t>Die Linke entstand </a:t>
            </a:r>
            <a:r>
              <a:rPr lang="de-DE" sz="3600" dirty="0" smtClean="0"/>
              <a:t> </a:t>
            </a:r>
            <a:r>
              <a:rPr lang="de-DE" sz="3600" dirty="0"/>
              <a:t>2007 </a:t>
            </a:r>
            <a:r>
              <a:rPr lang="de-DE" sz="3600" dirty="0" smtClean="0"/>
              <a:t>aus der Vereinigung einer westdeutschen sozialdemokratischen Initiative und der ostdeutschen Partei des Demokratischen Sozialismus (PDS).  </a:t>
            </a:r>
          </a:p>
          <a:p>
            <a:r>
              <a:rPr lang="de-DE" sz="3600" dirty="0" smtClean="0"/>
              <a:t>Die PDS war  </a:t>
            </a:r>
            <a:r>
              <a:rPr lang="de-DE" sz="3600" dirty="0"/>
              <a:t>2005 durch Umbenennung aus der </a:t>
            </a:r>
            <a:r>
              <a:rPr lang="de-DE" sz="3600" dirty="0" smtClean="0">
                <a:hlinkClick r:id="rId5" tooltip="Sozialistische Einheitspartei Deutschlands"/>
              </a:rPr>
              <a:t>SED</a:t>
            </a:r>
            <a:r>
              <a:rPr lang="de-DE" sz="3600" dirty="0" smtClean="0"/>
              <a:t> hervorgegangen.</a:t>
            </a:r>
          </a:p>
          <a:p>
            <a:r>
              <a:rPr lang="de-DE" sz="3600" dirty="0" smtClean="0"/>
              <a:t>Im </a:t>
            </a:r>
            <a:r>
              <a:rPr lang="de-DE" sz="3600" dirty="0"/>
              <a:t>aktuellen </a:t>
            </a:r>
            <a:r>
              <a:rPr lang="de-DE" sz="3600" dirty="0">
                <a:hlinkClick r:id="rId6" tooltip="20. Deutscher Bundestag"/>
              </a:rPr>
              <a:t>20. Deutschen Bundestag</a:t>
            </a:r>
            <a:r>
              <a:rPr lang="de-DE" sz="3600" dirty="0"/>
              <a:t> ist </a:t>
            </a:r>
            <a:r>
              <a:rPr lang="de-DE" sz="3600" dirty="0" smtClean="0">
                <a:solidFill>
                  <a:srgbClr val="FF0000"/>
                </a:solidFill>
              </a:rPr>
              <a:t>Die </a:t>
            </a:r>
            <a:r>
              <a:rPr lang="de-DE" sz="3600" dirty="0">
                <a:solidFill>
                  <a:srgbClr val="FF0000"/>
                </a:solidFill>
              </a:rPr>
              <a:t>Linke </a:t>
            </a:r>
            <a:r>
              <a:rPr lang="de-DE" sz="3600" dirty="0"/>
              <a:t>im Bundestag als kleinste Fraktion vertreten</a:t>
            </a:r>
            <a:r>
              <a:rPr lang="de-DE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6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44016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906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3000" dirty="0"/>
              <a:t>Die Linke tritt für einen demokratischen Sozialismus ein. </a:t>
            </a:r>
          </a:p>
          <a:p>
            <a:pPr>
              <a:spcBef>
                <a:spcPts val="0"/>
              </a:spcBef>
            </a:pPr>
            <a:r>
              <a:rPr lang="de-DE" sz="3000" dirty="0" smtClean="0"/>
              <a:t>Wichtige Themen sind bei </a:t>
            </a:r>
            <a:r>
              <a:rPr lang="de-DE" sz="3000" b="1" dirty="0" smtClean="0">
                <a:solidFill>
                  <a:srgbClr val="FF0000"/>
                </a:solidFill>
              </a:rPr>
              <a:t>Den Linken </a:t>
            </a:r>
            <a:r>
              <a:rPr lang="de-DE" sz="3000" dirty="0" smtClean="0"/>
              <a:t>Chancengleichheit und soziale Gerechtigkeit. </a:t>
            </a:r>
          </a:p>
          <a:p>
            <a:pPr>
              <a:spcBef>
                <a:spcPts val="0"/>
              </a:spcBef>
            </a:pPr>
            <a:r>
              <a:rPr lang="de-DE" sz="3000" dirty="0" smtClean="0"/>
              <a:t> Ihre Traditionslinie geht </a:t>
            </a:r>
            <a:r>
              <a:rPr lang="de-DE" sz="3000" dirty="0"/>
              <a:t>auf </a:t>
            </a:r>
            <a:r>
              <a:rPr lang="de-DE" sz="3000" dirty="0">
                <a:solidFill>
                  <a:srgbClr val="FF0000"/>
                </a:solidFill>
              </a:rPr>
              <a:t>Rosa </a:t>
            </a:r>
            <a:r>
              <a:rPr lang="de-DE" sz="3000" dirty="0" smtClean="0">
                <a:solidFill>
                  <a:srgbClr val="FF0000"/>
                </a:solidFill>
              </a:rPr>
              <a:t>Luxemburg, Ernst Thälmann </a:t>
            </a:r>
            <a:r>
              <a:rPr lang="de-DE" sz="3000" dirty="0">
                <a:solidFill>
                  <a:srgbClr val="FF0000"/>
                </a:solidFill>
              </a:rPr>
              <a:t>und Karl Liebknecht </a:t>
            </a:r>
            <a:r>
              <a:rPr lang="de-DE" sz="3000" dirty="0" smtClean="0"/>
              <a:t>zurück. </a:t>
            </a:r>
          </a:p>
          <a:p>
            <a:pPr>
              <a:spcBef>
                <a:spcPts val="0"/>
              </a:spcBef>
            </a:pPr>
            <a:r>
              <a:rPr lang="de-DE" sz="3000" dirty="0"/>
              <a:t>Die Linke </a:t>
            </a:r>
            <a:r>
              <a:rPr lang="de-DE" sz="3000" dirty="0" smtClean="0"/>
              <a:t>unterstreicht die </a:t>
            </a:r>
            <a:r>
              <a:rPr lang="de-DE" sz="3000" dirty="0"/>
              <a:t>Vorteile </a:t>
            </a:r>
            <a:r>
              <a:rPr lang="de-DE" sz="3000" dirty="0" smtClean="0"/>
              <a:t>des </a:t>
            </a:r>
            <a:r>
              <a:rPr lang="de-DE" sz="3000" dirty="0" smtClean="0">
                <a:hlinkClick r:id="rId2" tooltip="Realer Sozialismus"/>
              </a:rPr>
              <a:t>sozialistischen</a:t>
            </a:r>
            <a:r>
              <a:rPr lang="de-DE" sz="3000" dirty="0" smtClean="0"/>
              <a:t> Systems der ehemaligen DDR. </a:t>
            </a:r>
          </a:p>
          <a:p>
            <a:pPr>
              <a:spcBef>
                <a:spcPts val="0"/>
              </a:spcBef>
            </a:pPr>
            <a:r>
              <a:rPr lang="de-DE" sz="3000" dirty="0" smtClean="0"/>
              <a:t>Die Linke bezeichnet die </a:t>
            </a:r>
            <a:r>
              <a:rPr lang="de-DE" sz="3000" dirty="0">
                <a:hlinkClick r:id="rId3" tooltip="Kinderbetreuung"/>
              </a:rPr>
              <a:t>Kinderbetreuung</a:t>
            </a:r>
            <a:r>
              <a:rPr lang="de-DE" sz="3000" dirty="0"/>
              <a:t>, das </a:t>
            </a:r>
            <a:r>
              <a:rPr lang="de-DE" sz="3000" dirty="0">
                <a:hlinkClick r:id="rId4" tooltip="Schulsystem"/>
              </a:rPr>
              <a:t>Schul-</a:t>
            </a:r>
            <a:r>
              <a:rPr lang="de-DE" sz="3000" dirty="0"/>
              <a:t> und </a:t>
            </a:r>
            <a:r>
              <a:rPr lang="de-DE" sz="3000" dirty="0">
                <a:hlinkClick r:id="rId5" tooltip="Bildungssystem"/>
              </a:rPr>
              <a:t>Bildungssystem</a:t>
            </a:r>
            <a:r>
              <a:rPr lang="de-DE" sz="3000" dirty="0"/>
              <a:t>, die </a:t>
            </a:r>
            <a:r>
              <a:rPr lang="de-DE" sz="3000" dirty="0" smtClean="0"/>
              <a:t> </a:t>
            </a:r>
            <a:r>
              <a:rPr lang="de-DE" sz="3000" dirty="0"/>
              <a:t>Gleichstellung der Frauen mit den </a:t>
            </a:r>
            <a:r>
              <a:rPr lang="de-DE" sz="3000" dirty="0" smtClean="0"/>
              <a:t>Männern, Kultureinrichtungen </a:t>
            </a:r>
            <a:r>
              <a:rPr lang="de-DE" sz="3000" dirty="0"/>
              <a:t>in der damaligen DDR als </a:t>
            </a:r>
            <a:r>
              <a:rPr lang="de-DE" sz="3000" dirty="0" smtClean="0"/>
              <a:t>vorbildlich.  </a:t>
            </a:r>
            <a:endParaRPr lang="de-DE" sz="3000" dirty="0"/>
          </a:p>
          <a:p>
            <a:pPr>
              <a:spcBef>
                <a:spcPts val="0"/>
              </a:spcBef>
            </a:pPr>
            <a:r>
              <a:rPr lang="de-DE" sz="3000" dirty="0">
                <a:solidFill>
                  <a:srgbClr val="FF0000"/>
                </a:solidFill>
              </a:rPr>
              <a:t>Die Linke </a:t>
            </a:r>
            <a:r>
              <a:rPr lang="de-DE" sz="3000" dirty="0" smtClean="0"/>
              <a:t>verhält sich kritisch zur aktuellen </a:t>
            </a:r>
            <a:r>
              <a:rPr lang="de-DE" sz="3000" dirty="0"/>
              <a:t>Struktur und </a:t>
            </a:r>
            <a:r>
              <a:rPr lang="de-DE" sz="3000" dirty="0" smtClean="0"/>
              <a:t>Politik </a:t>
            </a:r>
            <a:r>
              <a:rPr lang="de-DE" sz="3000" dirty="0"/>
              <a:t>der Europäischen </a:t>
            </a:r>
            <a:r>
              <a:rPr lang="de-DE" sz="3000" dirty="0" smtClean="0"/>
              <a:t>Union.</a:t>
            </a:r>
          </a:p>
        </p:txBody>
      </p:sp>
    </p:spTree>
    <p:extLst>
      <p:ext uri="{BB962C8B-B14F-4D97-AF65-F5344CB8AC3E}">
        <p14:creationId xmlns:p14="http://schemas.microsoft.com/office/powerpoint/2010/main" val="6483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476672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D</a:t>
            </a:r>
            <a:r>
              <a:rPr lang="de-DE" b="1" dirty="0" smtClean="0">
                <a:solidFill>
                  <a:srgbClr val="FF0000"/>
                </a:solidFill>
              </a:rPr>
              <a:t>as Schulwesen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63" y="548680"/>
            <a:ext cx="9789537" cy="6264696"/>
          </a:xfrm>
        </p:spPr>
        <p:txBody>
          <a:bodyPr>
            <a:noAutofit/>
          </a:bodyPr>
          <a:lstStyle/>
          <a:p>
            <a:r>
              <a:rPr lang="de-DE" sz="3400" dirty="0"/>
              <a:t>Für das Thema </a:t>
            </a:r>
            <a:r>
              <a:rPr lang="de-DE" sz="3400" b="1" dirty="0">
                <a:solidFill>
                  <a:srgbClr val="FF0000"/>
                </a:solidFill>
              </a:rPr>
              <a:t>Bildung</a:t>
            </a:r>
            <a:r>
              <a:rPr lang="de-DE" sz="3400" dirty="0"/>
              <a:t> sind in Deutschland </a:t>
            </a:r>
            <a:r>
              <a:rPr lang="de-DE" sz="3400" dirty="0" smtClean="0"/>
              <a:t>die Bundesländer selbst </a:t>
            </a:r>
            <a:r>
              <a:rPr lang="de-DE" sz="3400" dirty="0"/>
              <a:t>verantwortlich. </a:t>
            </a:r>
            <a:endParaRPr lang="de-DE" sz="3400" dirty="0" smtClean="0"/>
          </a:p>
          <a:p>
            <a:r>
              <a:rPr lang="de-DE" sz="3400" dirty="0"/>
              <a:t>Daher gibt </a:t>
            </a:r>
            <a:r>
              <a:rPr lang="de-DE" sz="3400" dirty="0" smtClean="0"/>
              <a:t>es </a:t>
            </a:r>
            <a:r>
              <a:rPr lang="de-DE" sz="3400" dirty="0"/>
              <a:t>unterschiedliche Bildungssysteme, </a:t>
            </a:r>
            <a:r>
              <a:rPr lang="de-DE" sz="3400" dirty="0" smtClean="0"/>
              <a:t>Bildungspläne </a:t>
            </a:r>
            <a:r>
              <a:rPr lang="de-DE" sz="3400" dirty="0"/>
              <a:t>und Schulformen. </a:t>
            </a:r>
            <a:endParaRPr lang="de-DE" sz="3400" dirty="0" smtClean="0"/>
          </a:p>
          <a:p>
            <a:r>
              <a:rPr lang="de-DE" sz="3400" dirty="0"/>
              <a:t>Generell gilt für alle Kinder </a:t>
            </a:r>
            <a:r>
              <a:rPr lang="de-DE" sz="3400" b="1" dirty="0">
                <a:solidFill>
                  <a:srgbClr val="FF0000"/>
                </a:solidFill>
              </a:rPr>
              <a:t>ab 6</a:t>
            </a:r>
            <a:r>
              <a:rPr lang="de-DE" sz="3400" b="1" dirty="0" smtClean="0">
                <a:solidFill>
                  <a:srgbClr val="FF0000"/>
                </a:solidFill>
              </a:rPr>
              <a:t> </a:t>
            </a:r>
            <a:r>
              <a:rPr lang="de-DE" sz="3400" b="1" dirty="0">
                <a:solidFill>
                  <a:srgbClr val="FF0000"/>
                </a:solidFill>
              </a:rPr>
              <a:t>Jahren </a:t>
            </a:r>
            <a:r>
              <a:rPr lang="de-DE" sz="3400" dirty="0" smtClean="0"/>
              <a:t>Schulpflicht</a:t>
            </a:r>
            <a:r>
              <a:rPr lang="de-DE" sz="3400" dirty="0"/>
              <a:t>. </a:t>
            </a:r>
            <a:endParaRPr lang="de-DE" sz="3400" dirty="0" smtClean="0"/>
          </a:p>
          <a:p>
            <a:r>
              <a:rPr lang="de-DE" sz="3400" dirty="0" smtClean="0"/>
              <a:t>Kinder ab 6 Jahren müssen in Deutschland mindestens </a:t>
            </a:r>
            <a:r>
              <a:rPr lang="de-DE" sz="3400" b="1" dirty="0" smtClean="0">
                <a:solidFill>
                  <a:srgbClr val="FF0000"/>
                </a:solidFill>
              </a:rPr>
              <a:t>9 Jahre </a:t>
            </a:r>
            <a:r>
              <a:rPr lang="de-DE" sz="3400" dirty="0" smtClean="0"/>
              <a:t>lang die Schule besuchen. </a:t>
            </a:r>
          </a:p>
          <a:p>
            <a:r>
              <a:rPr lang="de-DE" sz="3400" dirty="0" smtClean="0"/>
              <a:t>Mit </a:t>
            </a:r>
            <a:r>
              <a:rPr lang="de-DE" sz="3400" dirty="0"/>
              <a:t>dem </a:t>
            </a:r>
            <a:r>
              <a:rPr lang="de-DE" sz="3400" dirty="0" smtClean="0"/>
              <a:t>Primarschulbereich ist die frühkindliche </a:t>
            </a:r>
            <a:r>
              <a:rPr lang="de-DE" sz="3400" dirty="0"/>
              <a:t>Bildung im </a:t>
            </a:r>
            <a:r>
              <a:rPr lang="de-DE" sz="3400" b="1" dirty="0" smtClean="0">
                <a:solidFill>
                  <a:srgbClr val="FF0000"/>
                </a:solidFill>
              </a:rPr>
              <a:t>Vorschulalter</a:t>
            </a:r>
            <a:r>
              <a:rPr lang="de-DE" sz="3400" dirty="0" smtClean="0"/>
              <a:t> eng verbunden. </a:t>
            </a:r>
          </a:p>
        </p:txBody>
      </p:sp>
    </p:spTree>
    <p:extLst>
      <p:ext uri="{BB962C8B-B14F-4D97-AF65-F5344CB8AC3E}">
        <p14:creationId xmlns:p14="http://schemas.microsoft.com/office/powerpoint/2010/main" val="990769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906000" cy="7101408"/>
          </a:xfrm>
        </p:spPr>
        <p:txBody>
          <a:bodyPr>
            <a:noAutofit/>
          </a:bodyPr>
          <a:lstStyle/>
          <a:p>
            <a:r>
              <a:rPr lang="de-DE" sz="3100" dirty="0"/>
              <a:t>Der Besuch öffentlicher</a:t>
            </a:r>
            <a:r>
              <a:rPr lang="de-DE" sz="3100" b="1" dirty="0"/>
              <a:t> </a:t>
            </a:r>
            <a:r>
              <a:rPr lang="de-DE" sz="3100" dirty="0"/>
              <a:t>Schulen ist kostenfrei. </a:t>
            </a:r>
            <a:endParaRPr lang="de-DE" sz="3100" dirty="0" smtClean="0"/>
          </a:p>
          <a:p>
            <a:r>
              <a:rPr lang="de-DE" sz="3100" dirty="0" smtClean="0"/>
              <a:t>Das </a:t>
            </a:r>
            <a:r>
              <a:rPr lang="de-DE" sz="3100" dirty="0"/>
              <a:t>Schulsystem gliedert sich vertikal in drei Stufen: </a:t>
            </a:r>
            <a:endParaRPr lang="de-DE" sz="3100" dirty="0" smtClean="0"/>
          </a:p>
          <a:p>
            <a:r>
              <a:rPr lang="de-DE" sz="3100" dirty="0" smtClean="0"/>
              <a:t>den </a:t>
            </a:r>
            <a:r>
              <a:rPr lang="de-DE" sz="3100" dirty="0"/>
              <a:t>Primarbereich sowie die Sekundarstufen I und II. </a:t>
            </a:r>
            <a:endParaRPr lang="de-DE" sz="3100" dirty="0" smtClean="0"/>
          </a:p>
          <a:p>
            <a:r>
              <a:rPr lang="de-DE" sz="3100" dirty="0" smtClean="0"/>
              <a:t>In </a:t>
            </a:r>
            <a:r>
              <a:rPr lang="de-DE" sz="3100" dirty="0"/>
              <a:t>der Regel besuchen alle Kinder eine gemeinsame </a:t>
            </a:r>
            <a:r>
              <a:rPr lang="de-DE" sz="3100" b="1" dirty="0" smtClean="0">
                <a:solidFill>
                  <a:srgbClr val="FF0000"/>
                </a:solidFill>
              </a:rPr>
              <a:t>Grundschule</a:t>
            </a:r>
            <a:r>
              <a:rPr lang="de-DE" sz="3100" dirty="0" smtClean="0"/>
              <a:t>.</a:t>
            </a:r>
          </a:p>
          <a:p>
            <a:r>
              <a:rPr lang="de-DE" sz="3100" dirty="0"/>
              <a:t>Danach gibt es drei weiterführende </a:t>
            </a:r>
            <a:r>
              <a:rPr lang="de-DE" sz="3100" dirty="0" smtClean="0"/>
              <a:t>Schulen: </a:t>
            </a:r>
          </a:p>
          <a:p>
            <a:r>
              <a:rPr lang="de-DE" sz="3100" b="1" dirty="0" smtClean="0">
                <a:solidFill>
                  <a:srgbClr val="FF0000"/>
                </a:solidFill>
              </a:rPr>
              <a:t>Hauptschule</a:t>
            </a:r>
            <a:r>
              <a:rPr lang="de-DE" sz="3100" dirty="0" smtClean="0"/>
              <a:t> </a:t>
            </a:r>
            <a:r>
              <a:rPr lang="de-DE" sz="3100" dirty="0"/>
              <a:t>(Klassen 5 bis 9 </a:t>
            </a:r>
            <a:r>
              <a:rPr lang="de-DE" sz="3100" dirty="0" smtClean="0"/>
              <a:t>oder 10)</a:t>
            </a:r>
          </a:p>
          <a:p>
            <a:r>
              <a:rPr lang="de-DE" sz="3100" b="1" dirty="0" smtClean="0">
                <a:solidFill>
                  <a:srgbClr val="FF0000"/>
                </a:solidFill>
              </a:rPr>
              <a:t>Realschule</a:t>
            </a:r>
            <a:r>
              <a:rPr lang="de-DE" sz="3100" dirty="0" smtClean="0"/>
              <a:t> </a:t>
            </a:r>
            <a:r>
              <a:rPr lang="de-DE" sz="3100" dirty="0"/>
              <a:t>(Klassen 5 bis </a:t>
            </a:r>
            <a:r>
              <a:rPr lang="de-DE" sz="3100" dirty="0" smtClean="0"/>
              <a:t>10) </a:t>
            </a:r>
          </a:p>
          <a:p>
            <a:r>
              <a:rPr lang="de-DE" sz="3100" b="1" dirty="0" smtClean="0">
                <a:solidFill>
                  <a:srgbClr val="FF0000"/>
                </a:solidFill>
              </a:rPr>
              <a:t>Gymnasium</a:t>
            </a:r>
            <a:r>
              <a:rPr lang="de-DE" sz="3100" dirty="0" smtClean="0"/>
              <a:t> </a:t>
            </a:r>
            <a:r>
              <a:rPr lang="de-DE" sz="3100" dirty="0"/>
              <a:t>(Klassen 5 bis 12 oder </a:t>
            </a:r>
            <a:r>
              <a:rPr lang="de-DE" sz="3100" dirty="0" smtClean="0"/>
              <a:t>13). </a:t>
            </a:r>
          </a:p>
          <a:p>
            <a:r>
              <a:rPr lang="de-DE" sz="3100" dirty="0" smtClean="0"/>
              <a:t>Sie </a:t>
            </a:r>
            <a:r>
              <a:rPr lang="de-DE" sz="3100" dirty="0"/>
              <a:t>werden entweder in getrennten Schularten angeboten oder in Schulen, die zwei oder </a:t>
            </a:r>
            <a:r>
              <a:rPr lang="de-DE" sz="3100" dirty="0" smtClean="0"/>
              <a:t>drei Bildungsgänge </a:t>
            </a:r>
            <a:r>
              <a:rPr lang="de-DE" sz="3100" dirty="0"/>
              <a:t>vereinen </a:t>
            </a:r>
            <a:r>
              <a:rPr lang="de-DE" sz="3100" dirty="0" smtClean="0"/>
              <a:t>(</a:t>
            </a:r>
            <a:r>
              <a:rPr lang="de-DE" sz="3100" b="1" dirty="0" smtClean="0">
                <a:solidFill>
                  <a:srgbClr val="FF0000"/>
                </a:solidFill>
              </a:rPr>
              <a:t>Gesamtschulen</a:t>
            </a:r>
            <a:r>
              <a:rPr lang="de-DE" sz="3100" dirty="0" smtClean="0"/>
              <a:t>) und </a:t>
            </a:r>
            <a:r>
              <a:rPr lang="de-DE" sz="3100" dirty="0"/>
              <a:t>Wechsel zwischen den einzelnen Schularten erleichtern. </a:t>
            </a:r>
            <a:endParaRPr lang="de-DE" sz="3100" dirty="0" smtClean="0"/>
          </a:p>
        </p:txBody>
      </p:sp>
    </p:spTree>
    <p:extLst>
      <p:ext uri="{BB962C8B-B14F-4D97-AF65-F5344CB8AC3E}">
        <p14:creationId xmlns:p14="http://schemas.microsoft.com/office/powerpoint/2010/main" val="572419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886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56" y="404664"/>
            <a:ext cx="9793088" cy="6453336"/>
          </a:xfrm>
        </p:spPr>
        <p:txBody>
          <a:bodyPr>
            <a:normAutofit/>
          </a:bodyPr>
          <a:lstStyle/>
          <a:p>
            <a:r>
              <a:rPr lang="de-DE" sz="3400" dirty="0"/>
              <a:t>Die Bezeichnung für die Schularten unterscheidet sich je nach Bundesland</a:t>
            </a:r>
          </a:p>
          <a:p>
            <a:r>
              <a:rPr lang="de-DE" sz="3400" dirty="0"/>
              <a:t>Nur das </a:t>
            </a:r>
            <a:r>
              <a:rPr lang="de-DE" sz="3400" b="1" dirty="0">
                <a:solidFill>
                  <a:srgbClr val="FF0000"/>
                </a:solidFill>
              </a:rPr>
              <a:t>Gym­nasium</a:t>
            </a:r>
            <a:r>
              <a:rPr lang="de-DE" sz="3400" dirty="0"/>
              <a:t> wird einheitlich unter diesem Namen geführt.</a:t>
            </a:r>
            <a:endParaRPr lang="ru-RU" sz="3400" dirty="0"/>
          </a:p>
          <a:p>
            <a:pPr marL="0" indent="0" algn="ctr">
              <a:buNone/>
            </a:pPr>
            <a:r>
              <a:rPr lang="de-DE" sz="3400" b="1" dirty="0">
                <a:solidFill>
                  <a:srgbClr val="FF0000"/>
                </a:solidFill>
              </a:rPr>
              <a:t>Grundschule</a:t>
            </a:r>
            <a:endParaRPr lang="ru-RU" sz="3400" b="1" dirty="0">
              <a:solidFill>
                <a:srgbClr val="FF0000"/>
              </a:solidFill>
            </a:endParaRPr>
          </a:p>
          <a:p>
            <a:r>
              <a:rPr lang="de-DE" sz="3400" dirty="0" smtClean="0"/>
              <a:t>Die </a:t>
            </a:r>
            <a:r>
              <a:rPr lang="de-DE" sz="3400" dirty="0"/>
              <a:t>Grundschule dauert in allen Bundesländern </a:t>
            </a:r>
            <a:r>
              <a:rPr lang="de-DE" sz="3400" b="1" dirty="0">
                <a:solidFill>
                  <a:srgbClr val="FF0000"/>
                </a:solidFill>
              </a:rPr>
              <a:t>4 Jahre </a:t>
            </a:r>
            <a:r>
              <a:rPr lang="de-DE" sz="3400" dirty="0"/>
              <a:t>(in</a:t>
            </a:r>
            <a:r>
              <a:rPr lang="de-DE" sz="3400" u="sng" dirty="0">
                <a:hlinkClick r:id="rId2"/>
              </a:rPr>
              <a:t> Berlin </a:t>
            </a:r>
            <a:r>
              <a:rPr lang="de-DE" sz="3400" dirty="0"/>
              <a:t>sind es </a:t>
            </a:r>
            <a:r>
              <a:rPr lang="de-DE" sz="3400" b="1" dirty="0">
                <a:solidFill>
                  <a:srgbClr val="FF0000"/>
                </a:solidFill>
              </a:rPr>
              <a:t>6 Jahre</a:t>
            </a:r>
            <a:r>
              <a:rPr lang="de-DE" sz="3400" dirty="0"/>
              <a:t>) und ist Pflicht für alle Schüler. </a:t>
            </a:r>
            <a:endParaRPr lang="de-DE" sz="3400" dirty="0" smtClean="0"/>
          </a:p>
          <a:p>
            <a:r>
              <a:rPr lang="de-DE" sz="3400" dirty="0" smtClean="0"/>
              <a:t>Danach </a:t>
            </a:r>
            <a:r>
              <a:rPr lang="de-DE" sz="3400" dirty="0"/>
              <a:t>entscheiden die Lehrer aufgrund der Noten, in welche weiterführende Schule (Hauptschule, Realschule oder Gymnasium) die Schüler </a:t>
            </a:r>
            <a:r>
              <a:rPr lang="de-DE" sz="3400" dirty="0" smtClean="0"/>
              <a:t>gehen. </a:t>
            </a: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928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56" y="332656"/>
            <a:ext cx="9793088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400" b="1" dirty="0" smtClean="0">
                <a:solidFill>
                  <a:srgbClr val="FF0000"/>
                </a:solidFill>
              </a:rPr>
              <a:t>Hauptschule</a:t>
            </a:r>
            <a:endParaRPr lang="ru-RU" sz="3400" b="1" dirty="0" smtClean="0">
              <a:solidFill>
                <a:srgbClr val="FF0000"/>
              </a:solidFill>
            </a:endParaRPr>
          </a:p>
          <a:p>
            <a:r>
              <a:rPr lang="de-DE" sz="3400" dirty="0" smtClean="0"/>
              <a:t>In der </a:t>
            </a:r>
            <a:r>
              <a:rPr lang="de-DE" sz="3400" dirty="0"/>
              <a:t>Hauptschule </a:t>
            </a:r>
            <a:r>
              <a:rPr lang="de-DE" sz="3400" dirty="0" smtClean="0"/>
              <a:t>werden </a:t>
            </a:r>
            <a:r>
              <a:rPr lang="de-DE" sz="3400" dirty="0"/>
              <a:t>die Schüler auf das </a:t>
            </a:r>
            <a:r>
              <a:rPr lang="de-DE" sz="3400" b="1" dirty="0">
                <a:solidFill>
                  <a:srgbClr val="FF0000"/>
                </a:solidFill>
              </a:rPr>
              <a:t>Berufsleben</a:t>
            </a:r>
            <a:r>
              <a:rPr lang="de-DE" sz="3400" dirty="0"/>
              <a:t> </a:t>
            </a:r>
            <a:r>
              <a:rPr lang="de-DE" sz="3400" dirty="0" smtClean="0"/>
              <a:t>vorbereitet.</a:t>
            </a:r>
          </a:p>
          <a:p>
            <a:r>
              <a:rPr lang="de-DE" sz="3400" dirty="0" smtClean="0"/>
              <a:t> </a:t>
            </a:r>
            <a:r>
              <a:rPr lang="de-DE" sz="3400" b="1" dirty="0" smtClean="0">
                <a:solidFill>
                  <a:srgbClr val="FF0000"/>
                </a:solidFill>
              </a:rPr>
              <a:t>Praktische </a:t>
            </a:r>
            <a:r>
              <a:rPr lang="de-DE" sz="3400" b="1" dirty="0">
                <a:solidFill>
                  <a:srgbClr val="FF0000"/>
                </a:solidFill>
              </a:rPr>
              <a:t>Kenntnisse </a:t>
            </a:r>
            <a:r>
              <a:rPr lang="de-DE" sz="3400" dirty="0"/>
              <a:t>und </a:t>
            </a:r>
            <a:r>
              <a:rPr lang="de-DE" sz="3400" dirty="0" smtClean="0"/>
              <a:t>Fertigkeiten werden </a:t>
            </a:r>
            <a:r>
              <a:rPr lang="de-DE" sz="3400" dirty="0"/>
              <a:t>außer theoretischem Wissen </a:t>
            </a:r>
            <a:r>
              <a:rPr lang="de-DE" sz="3400" dirty="0" smtClean="0"/>
              <a:t>besonders </a:t>
            </a:r>
            <a:r>
              <a:rPr lang="de-DE" sz="3400" dirty="0"/>
              <a:t>gefördert. </a:t>
            </a:r>
            <a:endParaRPr lang="de-DE" sz="3400" dirty="0" smtClean="0"/>
          </a:p>
          <a:p>
            <a:r>
              <a:rPr lang="de-DE" sz="3400" dirty="0" smtClean="0"/>
              <a:t>Die </a:t>
            </a:r>
            <a:r>
              <a:rPr lang="de-DE" sz="3400" dirty="0"/>
              <a:t>Hauptschule geht bis zum 9. oder 10. Schuljahr. </a:t>
            </a:r>
            <a:endParaRPr lang="de-DE" sz="3400" dirty="0" smtClean="0"/>
          </a:p>
          <a:p>
            <a:r>
              <a:rPr lang="de-DE" sz="3400" dirty="0" smtClean="0"/>
              <a:t>Am </a:t>
            </a:r>
            <a:r>
              <a:rPr lang="de-DE" sz="3400" dirty="0"/>
              <a:t>Ende erhalten die </a:t>
            </a:r>
            <a:r>
              <a:rPr lang="de-DE" sz="3400" dirty="0" smtClean="0"/>
              <a:t>Schüler </a:t>
            </a:r>
            <a:r>
              <a:rPr lang="de-DE" sz="3400" dirty="0"/>
              <a:t>einen </a:t>
            </a:r>
            <a:r>
              <a:rPr lang="de-DE" sz="3400" dirty="0" smtClean="0"/>
              <a:t>Hauptschul-Abschluss</a:t>
            </a:r>
            <a:r>
              <a:rPr lang="de-DE" sz="3400" dirty="0"/>
              <a:t>. </a:t>
            </a:r>
            <a:endParaRPr lang="de-DE" sz="3400" dirty="0" smtClean="0"/>
          </a:p>
          <a:p>
            <a:r>
              <a:rPr lang="de-DE" sz="3400" dirty="0" smtClean="0"/>
              <a:t>Nach </a:t>
            </a:r>
            <a:r>
              <a:rPr lang="de-DE" sz="3400" dirty="0"/>
              <a:t>dem </a:t>
            </a:r>
            <a:r>
              <a:rPr lang="de-DE" sz="3400" b="1" dirty="0">
                <a:solidFill>
                  <a:srgbClr val="FF0000"/>
                </a:solidFill>
              </a:rPr>
              <a:t>Hauptschulabschluss</a:t>
            </a:r>
            <a:r>
              <a:rPr lang="de-DE" sz="3400" dirty="0"/>
              <a:t> kann man die </a:t>
            </a:r>
            <a:r>
              <a:rPr lang="de-DE" sz="3400" dirty="0" smtClean="0"/>
              <a:t>Ausbildung </a:t>
            </a:r>
            <a:r>
              <a:rPr lang="de-DE" sz="3400" dirty="0"/>
              <a:t>in Betrieb und </a:t>
            </a:r>
            <a:r>
              <a:rPr lang="de-DE" sz="3400" dirty="0" smtClean="0"/>
              <a:t>Berufsschule </a:t>
            </a:r>
            <a:r>
              <a:rPr lang="de-DE" sz="3400" dirty="0"/>
              <a:t>oder F</a:t>
            </a:r>
            <a:r>
              <a:rPr lang="de-DE" sz="3400" dirty="0" smtClean="0"/>
              <a:t>achschule machen.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27638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"/>
            <a:ext cx="8915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906000" cy="6480720"/>
          </a:xfrm>
        </p:spPr>
        <p:txBody>
          <a:bodyPr>
            <a:normAutofit fontScale="92500" lnSpcReduction="20000"/>
          </a:bodyPr>
          <a:lstStyle/>
          <a:p>
            <a:r>
              <a:rPr lang="ru-RU" sz="4700" b="1" dirty="0" smtClean="0">
                <a:solidFill>
                  <a:srgbClr val="FF0000"/>
                </a:solidFill>
              </a:rPr>
              <a:t>1.</a:t>
            </a:r>
            <a:r>
              <a:rPr lang="de-DE" sz="4700" b="1" dirty="0" smtClean="0">
                <a:solidFill>
                  <a:srgbClr val="FF0000"/>
                </a:solidFill>
              </a:rPr>
              <a:t> die Sozialdemokratische </a:t>
            </a:r>
            <a:r>
              <a:rPr lang="de-DE" sz="4700" b="1" dirty="0">
                <a:solidFill>
                  <a:srgbClr val="FF0000"/>
                </a:solidFill>
              </a:rPr>
              <a:t>Partei </a:t>
            </a:r>
            <a:r>
              <a:rPr lang="de-DE" sz="4700" b="1" dirty="0" smtClean="0">
                <a:solidFill>
                  <a:srgbClr val="FF0000"/>
                </a:solidFill>
              </a:rPr>
              <a:t>Deutschlands (SPD)</a:t>
            </a:r>
            <a:endParaRPr lang="ru-RU" sz="4700" b="1" dirty="0" smtClean="0">
              <a:solidFill>
                <a:srgbClr val="FF0000"/>
              </a:solidFill>
            </a:endParaRPr>
          </a:p>
          <a:p>
            <a:r>
              <a:rPr lang="ru-RU" sz="4700" b="1" dirty="0" smtClean="0"/>
              <a:t>2</a:t>
            </a:r>
            <a:r>
              <a:rPr lang="de-DE" sz="4700" b="1" dirty="0" smtClean="0"/>
              <a:t>. die Christlich </a:t>
            </a:r>
            <a:r>
              <a:rPr lang="de-DE" sz="4700" b="1" dirty="0"/>
              <a:t>Demokratische Union </a:t>
            </a:r>
            <a:r>
              <a:rPr lang="de-DE" sz="4700" b="1" dirty="0" smtClean="0"/>
              <a:t>Deutschlands (CDU)</a:t>
            </a:r>
            <a:endParaRPr lang="ru-RU" sz="4700" b="1" dirty="0">
              <a:solidFill>
                <a:srgbClr val="FF0000"/>
              </a:solidFill>
            </a:endParaRPr>
          </a:p>
          <a:p>
            <a:r>
              <a:rPr lang="de-DE" sz="4700" b="1" dirty="0" smtClean="0">
                <a:solidFill>
                  <a:srgbClr val="00B050"/>
                </a:solidFill>
              </a:rPr>
              <a:t>3. Bündnis </a:t>
            </a:r>
            <a:r>
              <a:rPr lang="de-DE" sz="4700" b="1" dirty="0">
                <a:solidFill>
                  <a:srgbClr val="00B050"/>
                </a:solidFill>
              </a:rPr>
              <a:t>90/Die </a:t>
            </a:r>
            <a:r>
              <a:rPr lang="de-DE" sz="4700" b="1" dirty="0" smtClean="0">
                <a:solidFill>
                  <a:srgbClr val="00B050"/>
                </a:solidFill>
              </a:rPr>
              <a:t>Grünen</a:t>
            </a:r>
            <a:endParaRPr lang="ru-RU" sz="4700" b="1" dirty="0" smtClean="0">
              <a:solidFill>
                <a:srgbClr val="FF0000"/>
              </a:solidFill>
            </a:endParaRPr>
          </a:p>
          <a:p>
            <a:r>
              <a:rPr lang="de-DE" sz="4700" b="1" dirty="0" smtClean="0">
                <a:solidFill>
                  <a:srgbClr val="FFC000"/>
                </a:solidFill>
              </a:rPr>
              <a:t>4. die Freie </a:t>
            </a:r>
            <a:r>
              <a:rPr lang="de-DE" sz="4700" b="1" dirty="0">
                <a:solidFill>
                  <a:srgbClr val="FFC000"/>
                </a:solidFill>
              </a:rPr>
              <a:t>Demokratische </a:t>
            </a:r>
            <a:r>
              <a:rPr lang="de-DE" sz="4700" b="1" dirty="0" smtClean="0">
                <a:solidFill>
                  <a:srgbClr val="FFC000"/>
                </a:solidFill>
              </a:rPr>
              <a:t>Partei (FDP)</a:t>
            </a:r>
            <a:endParaRPr lang="ru-RU" sz="4700" b="1" dirty="0" smtClean="0">
              <a:solidFill>
                <a:srgbClr val="FFC000"/>
              </a:solidFill>
            </a:endParaRPr>
          </a:p>
          <a:p>
            <a:r>
              <a:rPr lang="de-DE" sz="4700" b="1" dirty="0" smtClean="0">
                <a:solidFill>
                  <a:srgbClr val="FF0000"/>
                </a:solidFill>
              </a:rPr>
              <a:t>5. Alternative </a:t>
            </a:r>
            <a:r>
              <a:rPr lang="de-DE" sz="4700" b="1" dirty="0">
                <a:solidFill>
                  <a:srgbClr val="FF0000"/>
                </a:solidFill>
              </a:rPr>
              <a:t>für </a:t>
            </a:r>
            <a:r>
              <a:rPr lang="de-DE" sz="4700" b="1" dirty="0" smtClean="0">
                <a:solidFill>
                  <a:srgbClr val="FF0000"/>
                </a:solidFill>
              </a:rPr>
              <a:t>Deutschland (</a:t>
            </a:r>
            <a:r>
              <a:rPr lang="de-DE" sz="4700" b="1" dirty="0" err="1" smtClean="0">
                <a:solidFill>
                  <a:srgbClr val="FF0000"/>
                </a:solidFill>
              </a:rPr>
              <a:t>AfD</a:t>
            </a:r>
            <a:r>
              <a:rPr lang="de-DE" sz="4700" b="1" dirty="0" smtClean="0">
                <a:solidFill>
                  <a:srgbClr val="FF0000"/>
                </a:solidFill>
              </a:rPr>
              <a:t>)</a:t>
            </a:r>
            <a:endParaRPr lang="ru-RU" sz="4700" b="1" dirty="0">
              <a:solidFill>
                <a:srgbClr val="FFC000"/>
              </a:solidFill>
            </a:endParaRPr>
          </a:p>
          <a:p>
            <a:r>
              <a:rPr lang="de-DE" sz="4400" b="1" dirty="0" smtClean="0"/>
              <a:t>6. </a:t>
            </a:r>
            <a:r>
              <a:rPr lang="de-DE" sz="4700" b="1" dirty="0" smtClean="0"/>
              <a:t>die Christlich-Soziale Union (CSU) </a:t>
            </a:r>
            <a:r>
              <a:rPr lang="de-DE" sz="4700" b="1" dirty="0"/>
              <a:t>in </a:t>
            </a:r>
            <a:r>
              <a:rPr lang="de-DE" sz="4700" b="1" dirty="0" smtClean="0"/>
              <a:t>Bayern</a:t>
            </a:r>
            <a:endParaRPr lang="ru-RU" sz="4700" b="1" dirty="0">
              <a:solidFill>
                <a:srgbClr val="FF0000"/>
              </a:solidFill>
            </a:endParaRPr>
          </a:p>
          <a:p>
            <a:r>
              <a:rPr lang="de-DE" sz="4700" b="1" dirty="0" smtClean="0">
                <a:solidFill>
                  <a:srgbClr val="FF0000"/>
                </a:solidFill>
              </a:rPr>
              <a:t>7. </a:t>
            </a:r>
            <a:r>
              <a:rPr lang="de-DE" sz="4900" b="1" dirty="0" smtClean="0">
                <a:solidFill>
                  <a:srgbClr val="FF0000"/>
                </a:solidFill>
              </a:rPr>
              <a:t>Die </a:t>
            </a:r>
            <a:r>
              <a:rPr lang="de-DE" sz="4900" b="1" dirty="0">
                <a:solidFill>
                  <a:srgbClr val="FF0000"/>
                </a:solidFill>
              </a:rPr>
              <a:t>Linke</a:t>
            </a:r>
            <a:endParaRPr lang="ru-RU" sz="4900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803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404663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Realschule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906000" cy="6192688"/>
          </a:xfrm>
        </p:spPr>
        <p:txBody>
          <a:bodyPr>
            <a:noAutofit/>
          </a:bodyPr>
          <a:lstStyle/>
          <a:p>
            <a:r>
              <a:rPr lang="de-DE" sz="3400" dirty="0" smtClean="0"/>
              <a:t>Die Realschule </a:t>
            </a:r>
            <a:r>
              <a:rPr lang="de-DE" sz="3400" dirty="0"/>
              <a:t>bietet den </a:t>
            </a:r>
            <a:r>
              <a:rPr lang="de-DE" sz="3400" dirty="0" smtClean="0"/>
              <a:t>Schülern neben Beruf </a:t>
            </a:r>
            <a:r>
              <a:rPr lang="de-DE" sz="3400" dirty="0"/>
              <a:t>eine umfassende Allgemeinbildung. </a:t>
            </a:r>
            <a:endParaRPr lang="de-DE" sz="3400" dirty="0" smtClean="0"/>
          </a:p>
          <a:p>
            <a:r>
              <a:rPr lang="de-DE" sz="3400" dirty="0" smtClean="0"/>
              <a:t>In </a:t>
            </a:r>
            <a:r>
              <a:rPr lang="de-DE" sz="3400" dirty="0"/>
              <a:t>der Realschule können die Schüler beispielsweise eine zweite Fremdsprache lernen. </a:t>
            </a:r>
            <a:endParaRPr lang="de-DE" sz="3400" dirty="0" smtClean="0"/>
          </a:p>
          <a:p>
            <a:r>
              <a:rPr lang="de-DE" sz="3400" dirty="0"/>
              <a:t>Die Realschule schließt sich an die Grundschule an und geht bis zum 10. Schuljahr. </a:t>
            </a:r>
          </a:p>
          <a:p>
            <a:r>
              <a:rPr lang="de-DE" sz="3400" dirty="0" smtClean="0"/>
              <a:t>Es </a:t>
            </a:r>
            <a:r>
              <a:rPr lang="de-DE" sz="3400" dirty="0"/>
              <a:t>wird mehr selbstständiges Lernen </a:t>
            </a:r>
            <a:r>
              <a:rPr lang="de-DE" sz="3400" dirty="0" smtClean="0"/>
              <a:t>gefordert </a:t>
            </a:r>
            <a:r>
              <a:rPr lang="de-DE" sz="3400" dirty="0"/>
              <a:t>als in der Hauptschule. </a:t>
            </a:r>
            <a:endParaRPr lang="de-DE" sz="3400" dirty="0" smtClean="0"/>
          </a:p>
          <a:p>
            <a:r>
              <a:rPr lang="de-DE" sz="3400" dirty="0" smtClean="0"/>
              <a:t>Nach </a:t>
            </a:r>
            <a:r>
              <a:rPr lang="de-DE" sz="3400" dirty="0"/>
              <a:t>der Realschule kann man in die F</a:t>
            </a:r>
            <a:r>
              <a:rPr lang="de-DE" sz="3400" dirty="0" smtClean="0"/>
              <a:t>achschule </a:t>
            </a:r>
            <a:r>
              <a:rPr lang="de-DE" sz="3400" dirty="0"/>
              <a:t>oder </a:t>
            </a:r>
            <a:r>
              <a:rPr lang="de-DE" sz="3400" dirty="0" smtClean="0"/>
              <a:t>danach </a:t>
            </a:r>
            <a:r>
              <a:rPr lang="de-DE" sz="3400" dirty="0"/>
              <a:t>in die </a:t>
            </a:r>
            <a:r>
              <a:rPr lang="de-DE" sz="3400" dirty="0" smtClean="0"/>
              <a:t>Fachhochschule gehen.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637175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476671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Gymnasium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548680"/>
            <a:ext cx="8915400" cy="6048672"/>
          </a:xfrm>
        </p:spPr>
        <p:txBody>
          <a:bodyPr>
            <a:noAutofit/>
          </a:bodyPr>
          <a:lstStyle/>
          <a:p>
            <a:r>
              <a:rPr lang="de-DE" sz="3500" dirty="0" smtClean="0"/>
              <a:t>Die Schüler besuchen das </a:t>
            </a:r>
            <a:r>
              <a:rPr lang="de-DE" sz="3500" dirty="0"/>
              <a:t>Gymnasium </a:t>
            </a:r>
            <a:r>
              <a:rPr lang="de-DE" sz="3500" b="1" dirty="0" smtClean="0">
                <a:solidFill>
                  <a:srgbClr val="FF0000"/>
                </a:solidFill>
              </a:rPr>
              <a:t>9 Jahre</a:t>
            </a:r>
            <a:r>
              <a:rPr lang="de-DE" sz="3500" dirty="0" smtClean="0"/>
              <a:t>.</a:t>
            </a:r>
          </a:p>
          <a:p>
            <a:r>
              <a:rPr lang="de-DE" sz="3500" dirty="0" smtClean="0"/>
              <a:t>Nach 9 Jahren legen sie </a:t>
            </a:r>
            <a:r>
              <a:rPr lang="de-DE" sz="3500" dirty="0"/>
              <a:t>die </a:t>
            </a:r>
            <a:r>
              <a:rPr lang="de-DE" sz="3500" dirty="0" smtClean="0"/>
              <a:t>Abschlussprüfung (das </a:t>
            </a:r>
            <a:r>
              <a:rPr lang="de-DE" sz="3500" b="1" dirty="0" smtClean="0">
                <a:solidFill>
                  <a:srgbClr val="FF0000"/>
                </a:solidFill>
              </a:rPr>
              <a:t>Abitur</a:t>
            </a:r>
            <a:r>
              <a:rPr lang="de-DE" sz="3500" dirty="0" smtClean="0"/>
              <a:t>) ab.</a:t>
            </a:r>
          </a:p>
          <a:p>
            <a:r>
              <a:rPr lang="de-DE" sz="3500" dirty="0" smtClean="0"/>
              <a:t>Das </a:t>
            </a:r>
            <a:r>
              <a:rPr lang="de-DE" sz="3500" dirty="0"/>
              <a:t>Gymnasium ist </a:t>
            </a:r>
            <a:r>
              <a:rPr lang="de-DE" sz="3500" dirty="0" smtClean="0"/>
              <a:t>für die </a:t>
            </a:r>
            <a:r>
              <a:rPr lang="de-DE" sz="3500" dirty="0"/>
              <a:t>Schüler gedacht, die </a:t>
            </a:r>
            <a:r>
              <a:rPr lang="de-DE" sz="3500" dirty="0" smtClean="0"/>
              <a:t>an </a:t>
            </a:r>
            <a:r>
              <a:rPr lang="de-DE" sz="3500" dirty="0"/>
              <a:t>einer Universität oder Fachhochschule studieren möchten. </a:t>
            </a:r>
            <a:endParaRPr lang="de-DE" sz="3500" dirty="0" smtClean="0"/>
          </a:p>
          <a:p>
            <a:r>
              <a:rPr lang="de-DE" sz="3500" dirty="0" smtClean="0"/>
              <a:t>Die Schüler können sich </a:t>
            </a:r>
            <a:r>
              <a:rPr lang="de-DE" sz="3500" dirty="0"/>
              <a:t>in verschiedenen Fächern spezialisieren. </a:t>
            </a:r>
            <a:endParaRPr lang="de-DE" sz="3500" dirty="0" smtClean="0"/>
          </a:p>
          <a:p>
            <a:r>
              <a:rPr lang="de-DE" sz="3500" dirty="0" smtClean="0"/>
              <a:t>Nach </a:t>
            </a:r>
            <a:r>
              <a:rPr lang="de-DE" sz="3500" dirty="0"/>
              <a:t>dem </a:t>
            </a:r>
            <a:r>
              <a:rPr lang="de-DE" sz="3500" dirty="0" smtClean="0"/>
              <a:t>Gymnasium (Abitur</a:t>
            </a:r>
            <a:r>
              <a:rPr lang="de-DE" sz="3500" dirty="0"/>
              <a:t>) </a:t>
            </a:r>
            <a:r>
              <a:rPr lang="de-DE" sz="3500" dirty="0" smtClean="0"/>
              <a:t>geht </a:t>
            </a:r>
            <a:r>
              <a:rPr lang="de-DE" sz="3500" dirty="0"/>
              <a:t>man an </a:t>
            </a:r>
            <a:r>
              <a:rPr lang="de-DE" sz="3500" dirty="0" smtClean="0"/>
              <a:t>eine </a:t>
            </a:r>
            <a:r>
              <a:rPr lang="de-DE" sz="3500" dirty="0"/>
              <a:t>Universität oder </a:t>
            </a:r>
            <a:r>
              <a:rPr lang="de-DE" sz="3500" dirty="0" smtClean="0"/>
              <a:t>Fachhochschule.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314753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764704"/>
            <a:ext cx="8915400" cy="5688632"/>
          </a:xfrm>
        </p:spPr>
        <p:txBody>
          <a:bodyPr>
            <a:normAutofit/>
          </a:bodyPr>
          <a:lstStyle/>
          <a:p>
            <a:r>
              <a:rPr lang="de-DE" sz="3600" dirty="0"/>
              <a:t>Gute Schüler können von der Realschule auf das Gymnasium </a:t>
            </a:r>
            <a:r>
              <a:rPr lang="de-DE" sz="3600" dirty="0" smtClean="0"/>
              <a:t>wechseln,</a:t>
            </a:r>
          </a:p>
          <a:p>
            <a:r>
              <a:rPr lang="de-DE" sz="3600" dirty="0" smtClean="0"/>
              <a:t>oder </a:t>
            </a:r>
            <a:r>
              <a:rPr lang="de-DE" sz="3600" dirty="0"/>
              <a:t>von der Hauptschule auf die Realschule </a:t>
            </a:r>
            <a:r>
              <a:rPr lang="de-DE" sz="3600" dirty="0" smtClean="0"/>
              <a:t>wechseln,</a:t>
            </a:r>
          </a:p>
          <a:p>
            <a:r>
              <a:rPr lang="de-DE" sz="3600" dirty="0" smtClean="0"/>
              <a:t>manchmal </a:t>
            </a:r>
            <a:r>
              <a:rPr lang="de-DE" sz="3600" dirty="0"/>
              <a:t>sogar von der Hauptschule auf das Gymnasium wechseln. </a:t>
            </a:r>
            <a:endParaRPr lang="de-DE" sz="3600" dirty="0" smtClean="0"/>
          </a:p>
          <a:p>
            <a:r>
              <a:rPr lang="de-DE" sz="3600" dirty="0" smtClean="0"/>
              <a:t>Oder </a:t>
            </a:r>
            <a:r>
              <a:rPr lang="de-DE" sz="3600" dirty="0"/>
              <a:t>Gymnasiasten (das heißt, Schüler an einem Gymnasium</a:t>
            </a:r>
            <a:r>
              <a:rPr lang="de-DE" sz="3600" dirty="0" smtClean="0"/>
              <a:t>) können auch </a:t>
            </a:r>
            <a:r>
              <a:rPr lang="de-DE" sz="3600" dirty="0"/>
              <a:t>auf eine </a:t>
            </a:r>
            <a:r>
              <a:rPr lang="de-DE" sz="3600" dirty="0" smtClean="0"/>
              <a:t>Realschule wechseln.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20324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548679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Gesamtschule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548680"/>
            <a:ext cx="8915400" cy="6120680"/>
          </a:xfrm>
        </p:spPr>
        <p:txBody>
          <a:bodyPr>
            <a:normAutofit/>
          </a:bodyPr>
          <a:lstStyle/>
          <a:p>
            <a:r>
              <a:rPr lang="de-DE" dirty="0"/>
              <a:t>Die Gesamtschule verbindet alle drei Typen: </a:t>
            </a:r>
            <a:r>
              <a:rPr lang="de-DE" dirty="0">
                <a:solidFill>
                  <a:srgbClr val="FF0000"/>
                </a:solidFill>
              </a:rPr>
              <a:t>Hauptschule, Realschule und Gymnasium </a:t>
            </a:r>
            <a:r>
              <a:rPr lang="de-DE" dirty="0"/>
              <a:t>unter einem Dach (</a:t>
            </a:r>
            <a:r>
              <a:rPr lang="de-DE" dirty="0">
                <a:solidFill>
                  <a:srgbClr val="FF0000"/>
                </a:solidFill>
              </a:rPr>
              <a:t>in einem Gebäude</a:t>
            </a:r>
            <a:r>
              <a:rPr lang="de-DE" dirty="0" smtClean="0"/>
              <a:t>).</a:t>
            </a:r>
          </a:p>
          <a:p>
            <a:endParaRPr lang="de-DE" dirty="0" smtClean="0"/>
          </a:p>
          <a:p>
            <a:r>
              <a:rPr lang="de-DE" dirty="0" smtClean="0"/>
              <a:t>Eine </a:t>
            </a:r>
            <a:r>
              <a:rPr lang="de-DE" dirty="0"/>
              <a:t>Unterrichtsstunde </a:t>
            </a:r>
            <a:r>
              <a:rPr lang="de-DE" dirty="0" smtClean="0"/>
              <a:t>dauert </a:t>
            </a:r>
            <a:r>
              <a:rPr lang="de-DE" dirty="0"/>
              <a:t>45 </a:t>
            </a:r>
            <a:r>
              <a:rPr lang="de-DE" dirty="0" smtClean="0"/>
              <a:t>Minuten.</a:t>
            </a:r>
          </a:p>
          <a:p>
            <a:r>
              <a:rPr lang="de-DE" dirty="0" smtClean="0"/>
              <a:t>Normalerweise </a:t>
            </a:r>
            <a:r>
              <a:rPr lang="de-DE" dirty="0"/>
              <a:t>findet der Unterricht nur morgens statt, es gibt </a:t>
            </a:r>
            <a:r>
              <a:rPr lang="de-DE" dirty="0" smtClean="0"/>
              <a:t>auch </a:t>
            </a:r>
            <a:r>
              <a:rPr lang="de-DE" dirty="0"/>
              <a:t>Ausnahmen. </a:t>
            </a:r>
            <a:endParaRPr lang="de-DE" dirty="0" smtClean="0"/>
          </a:p>
          <a:p>
            <a:r>
              <a:rPr lang="de-DE" dirty="0" smtClean="0"/>
              <a:t>Die</a:t>
            </a:r>
            <a:r>
              <a:rPr lang="de-DE" dirty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Notenskala</a:t>
            </a:r>
            <a:r>
              <a:rPr lang="de-DE" dirty="0" smtClean="0"/>
              <a:t> geht </a:t>
            </a:r>
            <a:r>
              <a:rPr lang="de-DE" dirty="0"/>
              <a:t>von </a:t>
            </a:r>
            <a:r>
              <a:rPr lang="de-DE" b="1" dirty="0">
                <a:solidFill>
                  <a:srgbClr val="FF0000"/>
                </a:solidFill>
              </a:rPr>
              <a:t>1 bis 6</a:t>
            </a:r>
            <a:r>
              <a:rPr lang="de-DE" dirty="0"/>
              <a:t>, wobei </a:t>
            </a:r>
            <a:r>
              <a:rPr lang="de-DE" b="1" dirty="0">
                <a:solidFill>
                  <a:srgbClr val="FF0000"/>
                </a:solidFill>
              </a:rPr>
              <a:t>1</a:t>
            </a:r>
            <a:r>
              <a:rPr lang="de-DE" dirty="0"/>
              <a:t> die </a:t>
            </a:r>
            <a:r>
              <a:rPr lang="de-DE" b="1" dirty="0">
                <a:solidFill>
                  <a:srgbClr val="FF0000"/>
                </a:solidFill>
              </a:rPr>
              <a:t>beste</a:t>
            </a:r>
            <a:r>
              <a:rPr lang="de-DE" dirty="0"/>
              <a:t> Note ist.</a:t>
            </a:r>
            <a:endParaRPr lang="ru-RU" dirty="0"/>
          </a:p>
          <a:p>
            <a:r>
              <a:rPr lang="de-DE" dirty="0"/>
              <a:t>Das Schuljahr in Deutschland </a:t>
            </a:r>
            <a:r>
              <a:rPr lang="de-DE" dirty="0" smtClean="0"/>
              <a:t>beginnt normaler-weise </a:t>
            </a:r>
            <a:r>
              <a:rPr lang="de-DE" dirty="0"/>
              <a:t>Ende August oder Anfang September.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64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548680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Berufliche Ausbildung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692696"/>
            <a:ext cx="8915400" cy="5976664"/>
          </a:xfrm>
        </p:spPr>
        <p:txBody>
          <a:bodyPr>
            <a:normAutofit fontScale="92500"/>
          </a:bodyPr>
          <a:lstStyle/>
          <a:p>
            <a:r>
              <a:rPr lang="de-DE" dirty="0"/>
              <a:t>Zwei Drittel aller Jugendlichen in Deutschland absolvieren nach </a:t>
            </a:r>
            <a:r>
              <a:rPr lang="de-DE" dirty="0" smtClean="0"/>
              <a:t>der Schule eine </a:t>
            </a:r>
            <a:r>
              <a:rPr lang="de-DE" dirty="0"/>
              <a:t>Berufsausbildung. </a:t>
            </a:r>
            <a:endParaRPr lang="de-DE" dirty="0" smtClean="0"/>
          </a:p>
          <a:p>
            <a:r>
              <a:rPr lang="de-DE" dirty="0" smtClean="0"/>
              <a:t>Das </a:t>
            </a:r>
            <a:r>
              <a:rPr lang="de-DE" dirty="0"/>
              <a:t>sogenannte „duale System“ der deutschen Berufsbildung </a:t>
            </a:r>
            <a:r>
              <a:rPr lang="de-DE" dirty="0" smtClean="0"/>
              <a:t>bedeutet: die </a:t>
            </a:r>
            <a:r>
              <a:rPr lang="de-DE" dirty="0"/>
              <a:t>Ausbildung im Betrieb und in der </a:t>
            </a:r>
            <a:r>
              <a:rPr lang="de-DE" dirty="0" smtClean="0"/>
              <a:t>Berufsschule findet </a:t>
            </a:r>
            <a:r>
              <a:rPr lang="de-DE" dirty="0"/>
              <a:t>gleichzeitig </a:t>
            </a:r>
            <a:r>
              <a:rPr lang="de-DE" dirty="0" smtClean="0"/>
              <a:t>statt. </a:t>
            </a:r>
          </a:p>
          <a:p>
            <a:r>
              <a:rPr lang="de-DE" dirty="0" smtClean="0"/>
              <a:t>Im </a:t>
            </a:r>
            <a:r>
              <a:rPr lang="de-DE" dirty="0"/>
              <a:t>Betrieb erwerben die jungen Menschen die Kompetenzen für den Beruf, in der Berufsschule erwerben </a:t>
            </a:r>
            <a:r>
              <a:rPr lang="de-DE" dirty="0" smtClean="0"/>
              <a:t>sie </a:t>
            </a:r>
            <a:r>
              <a:rPr lang="de-DE" dirty="0"/>
              <a:t>Allgemeinbildung und </a:t>
            </a:r>
            <a:r>
              <a:rPr lang="de-DE" dirty="0" smtClean="0"/>
              <a:t>theoretische </a:t>
            </a:r>
            <a:r>
              <a:rPr lang="de-DE" dirty="0"/>
              <a:t>Kenntnisse für den Beruf. </a:t>
            </a:r>
            <a:endParaRPr lang="de-DE" dirty="0" smtClean="0"/>
          </a:p>
          <a:p>
            <a:r>
              <a:rPr lang="de-DE" dirty="0" smtClean="0"/>
              <a:t>Die Berufsausbildung </a:t>
            </a:r>
            <a:r>
              <a:rPr lang="de-DE" dirty="0"/>
              <a:t>dauert </a:t>
            </a:r>
            <a:r>
              <a:rPr lang="de-DE" dirty="0" smtClean="0"/>
              <a:t>3 </a:t>
            </a:r>
            <a:r>
              <a:rPr lang="de-DE" dirty="0"/>
              <a:t>oder </a:t>
            </a:r>
            <a:r>
              <a:rPr lang="de-DE" dirty="0" smtClean="0"/>
              <a:t>3,5 </a:t>
            </a:r>
            <a:r>
              <a:rPr lang="de-DE" dirty="0"/>
              <a:t>Jahre. </a:t>
            </a:r>
            <a:endParaRPr lang="de-DE" dirty="0" smtClean="0"/>
          </a:p>
          <a:p>
            <a:r>
              <a:rPr lang="de-DE" dirty="0" smtClean="0"/>
              <a:t>Den </a:t>
            </a:r>
            <a:r>
              <a:rPr lang="de-DE" dirty="0"/>
              <a:t>Berufsschulabsolventen stehen Wege zur </a:t>
            </a:r>
            <a:r>
              <a:rPr lang="de-DE" dirty="0" smtClean="0"/>
              <a:t>Fachhochschule </a:t>
            </a:r>
            <a:r>
              <a:rPr lang="de-DE" dirty="0"/>
              <a:t>und </a:t>
            </a:r>
            <a:r>
              <a:rPr lang="de-DE" dirty="0" smtClean="0"/>
              <a:t>Hochschule </a:t>
            </a:r>
            <a:r>
              <a:rPr lang="de-DE" dirty="0"/>
              <a:t>offen.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05877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8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56" y="332656"/>
            <a:ext cx="9849544" cy="6525344"/>
          </a:xfrm>
        </p:spPr>
        <p:txBody>
          <a:bodyPr>
            <a:noAutofit/>
          </a:bodyPr>
          <a:lstStyle/>
          <a:p>
            <a:r>
              <a:rPr lang="de-DE" sz="3100" dirty="0"/>
              <a:t>Die Fachrichtungen der </a:t>
            </a:r>
            <a:r>
              <a:rPr lang="de-DE" sz="3100" dirty="0" smtClean="0"/>
              <a:t>Berufsausbildung </a:t>
            </a:r>
            <a:r>
              <a:rPr lang="de-DE" sz="3100" dirty="0"/>
              <a:t>sind gewerblich, kaufmännisch, hauswirtschaftlich oder landwirtschaftlich. </a:t>
            </a:r>
            <a:endParaRPr lang="ru-RU" sz="3100" dirty="0"/>
          </a:p>
          <a:p>
            <a:r>
              <a:rPr lang="de-DE" sz="3100" dirty="0" smtClean="0"/>
              <a:t>Der </a:t>
            </a:r>
            <a:r>
              <a:rPr lang="de-DE" sz="3100" dirty="0"/>
              <a:t>Vorteil dieses Systems liegt in der Praxisnähe der Ausbildung.</a:t>
            </a:r>
            <a:endParaRPr lang="ru-RU" sz="3100" dirty="0"/>
          </a:p>
          <a:p>
            <a:r>
              <a:rPr lang="de-DE" sz="3100" dirty="0"/>
              <a:t>Einrichtungen für die berufliche Ausbildung in Deutschland:</a:t>
            </a:r>
            <a:endParaRPr lang="ru-RU" sz="3100" dirty="0"/>
          </a:p>
          <a:p>
            <a:r>
              <a:rPr lang="de-DE" sz="3100" dirty="0" smtClean="0"/>
              <a:t>Berufsschule.</a:t>
            </a:r>
            <a:endParaRPr lang="ru-RU" sz="3100" dirty="0"/>
          </a:p>
          <a:p>
            <a:r>
              <a:rPr lang="de-DE" sz="3100" dirty="0" smtClean="0"/>
              <a:t>Berufsoberschule.</a:t>
            </a:r>
            <a:endParaRPr lang="ru-RU" sz="3100" dirty="0"/>
          </a:p>
          <a:p>
            <a:r>
              <a:rPr lang="de-DE" sz="3100" dirty="0" smtClean="0"/>
              <a:t>Berufsfachschule.</a:t>
            </a:r>
            <a:endParaRPr lang="ru-RU" sz="3100" dirty="0"/>
          </a:p>
          <a:p>
            <a:r>
              <a:rPr lang="de-DE" sz="3100" dirty="0"/>
              <a:t>Berufliches </a:t>
            </a:r>
            <a:r>
              <a:rPr lang="de-DE" sz="3100" dirty="0" smtClean="0"/>
              <a:t>Gymnasium.</a:t>
            </a:r>
            <a:endParaRPr lang="ru-RU" sz="3100" dirty="0"/>
          </a:p>
          <a:p>
            <a:r>
              <a:rPr lang="de-DE" sz="3100" dirty="0" smtClean="0"/>
              <a:t>Fachoberschule.</a:t>
            </a:r>
            <a:endParaRPr lang="ru-RU" sz="3100" dirty="0"/>
          </a:p>
          <a:p>
            <a:r>
              <a:rPr lang="de-DE" sz="3100" dirty="0" smtClean="0"/>
              <a:t>Fachschule.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015043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476672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Das Hochschulsystem </a:t>
            </a:r>
            <a:r>
              <a:rPr lang="de-DE" b="1" dirty="0" smtClean="0">
                <a:solidFill>
                  <a:srgbClr val="FF0000"/>
                </a:solidFill>
              </a:rPr>
              <a:t>in Deutschland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472" y="548680"/>
            <a:ext cx="9577064" cy="619268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I</a:t>
            </a:r>
            <a:r>
              <a:rPr lang="de-DE" dirty="0" smtClean="0"/>
              <a:t>n Deutschland stehen den Studierenden ungefähr </a:t>
            </a:r>
            <a:r>
              <a:rPr lang="de-DE" dirty="0"/>
              <a:t>399 </a:t>
            </a:r>
            <a:r>
              <a:rPr lang="de-DE" dirty="0" smtClean="0"/>
              <a:t>Hochschulen zur Verfügung </a:t>
            </a:r>
            <a:r>
              <a:rPr lang="de-DE" dirty="0"/>
              <a:t>(121 Universitäten, 220 Fachhochschulen, 58 Kunst- und Musikhochschulen</a:t>
            </a:r>
            <a:r>
              <a:rPr lang="de-DE" dirty="0" smtClean="0"/>
              <a:t>).</a:t>
            </a:r>
          </a:p>
          <a:p>
            <a:r>
              <a:rPr lang="de-DE" dirty="0"/>
              <a:t>Bachelor- und </a:t>
            </a:r>
            <a:r>
              <a:rPr lang="de-DE" dirty="0" smtClean="0"/>
              <a:t>Masterstudium ist vorgesehen.</a:t>
            </a:r>
          </a:p>
          <a:p>
            <a:r>
              <a:rPr lang="de-DE" dirty="0"/>
              <a:t>Die Hochschulen sind </a:t>
            </a:r>
            <a:r>
              <a:rPr lang="de-DE" dirty="0" smtClean="0"/>
              <a:t>Einrichtungen </a:t>
            </a:r>
            <a:r>
              <a:rPr lang="de-DE" dirty="0"/>
              <a:t>der </a:t>
            </a:r>
            <a:r>
              <a:rPr lang="de-DE" dirty="0" smtClean="0"/>
              <a:t>Bundesländer. </a:t>
            </a:r>
          </a:p>
          <a:p>
            <a:r>
              <a:rPr lang="de-DE" dirty="0" smtClean="0"/>
              <a:t>Deutschland als Staat regelt nur </a:t>
            </a:r>
            <a:r>
              <a:rPr lang="de-DE" dirty="0"/>
              <a:t>die allgemeinen Grundsätze des Hochschulwesens und beteiligt sich an der Finanzierung</a:t>
            </a:r>
            <a:r>
              <a:rPr lang="de-DE" dirty="0" smtClean="0"/>
              <a:t>.</a:t>
            </a:r>
          </a:p>
          <a:p>
            <a:r>
              <a:rPr lang="de-DE" dirty="0"/>
              <a:t>Das akademische Jahr gliedert sich in Winter- und </a:t>
            </a:r>
            <a:r>
              <a:rPr lang="de-DE" dirty="0" smtClean="0"/>
              <a:t>Sommersemester.</a:t>
            </a:r>
          </a:p>
          <a:p>
            <a:r>
              <a:rPr lang="de-DE" dirty="0"/>
              <a:t>In der Gestaltung ihres Studiums sind die </a:t>
            </a:r>
            <a:r>
              <a:rPr lang="de-DE" dirty="0" smtClean="0"/>
              <a:t>Studenten </a:t>
            </a:r>
            <a:r>
              <a:rPr lang="de-DE" dirty="0"/>
              <a:t>frei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Studenten können </a:t>
            </a:r>
            <a:r>
              <a:rPr lang="de-DE" dirty="0"/>
              <a:t>selbst entscheiden, welche Fächer und Lehrveranstaltungen sie wählen.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464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548680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Hochschultypen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548680"/>
            <a:ext cx="8915400" cy="6120680"/>
          </a:xfrm>
        </p:spPr>
        <p:txBody>
          <a:bodyPr>
            <a:noAutofit/>
          </a:bodyPr>
          <a:lstStyle/>
          <a:p>
            <a:pPr lvl="0"/>
            <a:r>
              <a:rPr lang="de-DE" sz="3600" b="1" dirty="0" smtClean="0">
                <a:solidFill>
                  <a:srgbClr val="FF0000"/>
                </a:solidFill>
              </a:rPr>
              <a:t>1. Universitäten: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de-DE" sz="3600" dirty="0"/>
              <a:t>S</a:t>
            </a:r>
            <a:r>
              <a:rPr lang="de-DE" sz="3600" dirty="0" smtClean="0"/>
              <a:t>ie verknüpfen </a:t>
            </a:r>
            <a:r>
              <a:rPr lang="de-DE" sz="3600" dirty="0"/>
              <a:t>Forschung und </a:t>
            </a:r>
            <a:r>
              <a:rPr lang="de-DE" sz="3600" dirty="0" smtClean="0"/>
              <a:t>Studium </a:t>
            </a:r>
            <a:r>
              <a:rPr lang="de-DE" sz="3600" dirty="0"/>
              <a:t>eng </a:t>
            </a:r>
            <a:r>
              <a:rPr lang="de-DE" sz="3600" dirty="0" smtClean="0"/>
              <a:t>miteinander. </a:t>
            </a:r>
          </a:p>
          <a:p>
            <a:pPr lvl="0"/>
            <a:r>
              <a:rPr lang="de-DE" sz="3600" b="1" dirty="0" smtClean="0">
                <a:solidFill>
                  <a:srgbClr val="FF0000"/>
                </a:solidFill>
              </a:rPr>
              <a:t>2. Fachhochschulen:</a:t>
            </a:r>
          </a:p>
          <a:p>
            <a:r>
              <a:rPr lang="de-DE" sz="3600" dirty="0" smtClean="0"/>
              <a:t>Sie </a:t>
            </a:r>
            <a:r>
              <a:rPr lang="de-DE" sz="3600" dirty="0"/>
              <a:t>verstehen sich als Hochschulen für angewandte Wissenschaften, stehen für hohen Praxisbezug und eine starke Anbindung an die </a:t>
            </a:r>
            <a:r>
              <a:rPr lang="de-DE" sz="3600" dirty="0" smtClean="0"/>
              <a:t>Arbeitswelt. Die </a:t>
            </a:r>
            <a:r>
              <a:rPr lang="de-DE" sz="3600" dirty="0"/>
              <a:t>Schwerpunkte liegen auf Technik, Wirtschaft, </a:t>
            </a:r>
            <a:r>
              <a:rPr lang="de-DE" sz="3600" dirty="0" smtClean="0"/>
              <a:t>Gestaltung (Design) </a:t>
            </a:r>
            <a:r>
              <a:rPr lang="de-DE" sz="3600" dirty="0"/>
              <a:t>und Sozialwesen</a:t>
            </a:r>
            <a:r>
              <a:rPr lang="de-DE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7814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906000" cy="6336704"/>
          </a:xfrm>
        </p:spPr>
        <p:txBody>
          <a:bodyPr>
            <a:noAutofit/>
          </a:bodyPr>
          <a:lstStyle/>
          <a:p>
            <a:r>
              <a:rPr lang="de-DE" sz="2700" b="1" dirty="0" smtClean="0">
                <a:solidFill>
                  <a:srgbClr val="FF0000"/>
                </a:solidFill>
              </a:rPr>
              <a:t>3. Kunst-</a:t>
            </a:r>
            <a:r>
              <a:rPr lang="de-DE" sz="2700" b="1" dirty="0">
                <a:solidFill>
                  <a:srgbClr val="FF0000"/>
                </a:solidFill>
              </a:rPr>
              <a:t>, Musik- und </a:t>
            </a:r>
            <a:r>
              <a:rPr lang="de-DE" sz="2700" b="1" dirty="0" smtClean="0">
                <a:solidFill>
                  <a:srgbClr val="FF0000"/>
                </a:solidFill>
              </a:rPr>
              <a:t>Filmhochschulen:</a:t>
            </a:r>
          </a:p>
          <a:p>
            <a:r>
              <a:rPr lang="de-DE" sz="2700" dirty="0"/>
              <a:t>E</a:t>
            </a:r>
            <a:r>
              <a:rPr lang="de-DE" sz="2700" dirty="0" smtClean="0"/>
              <a:t>ine </a:t>
            </a:r>
            <a:r>
              <a:rPr lang="de-DE" sz="2700" dirty="0"/>
              <a:t>Eignungsprüfung </a:t>
            </a:r>
            <a:r>
              <a:rPr lang="de-DE" sz="2700" dirty="0" smtClean="0"/>
              <a:t>entscheidet darüber</a:t>
            </a:r>
            <a:r>
              <a:rPr lang="de-DE" sz="2700" dirty="0"/>
              <a:t>, wer hier studieren darf. </a:t>
            </a:r>
            <a:endParaRPr lang="de-DE" sz="2700" dirty="0" smtClean="0"/>
          </a:p>
          <a:p>
            <a:r>
              <a:rPr lang="de-DE" sz="2700" dirty="0" smtClean="0"/>
              <a:t>Besonders gewünscht sind </a:t>
            </a:r>
            <a:r>
              <a:rPr lang="de-DE" sz="2700" dirty="0"/>
              <a:t>die </a:t>
            </a:r>
            <a:r>
              <a:rPr lang="de-DE" sz="2700" dirty="0" smtClean="0"/>
              <a:t>Musikhochschulen.</a:t>
            </a:r>
          </a:p>
          <a:p>
            <a:r>
              <a:rPr lang="de-DE" sz="2700" dirty="0" smtClean="0"/>
              <a:t>Die Ausbildung ist </a:t>
            </a:r>
            <a:r>
              <a:rPr lang="de-DE" sz="2700" dirty="0"/>
              <a:t>häufig in Einzelunterricht oder </a:t>
            </a:r>
            <a:r>
              <a:rPr lang="de-DE" sz="2700" dirty="0" smtClean="0"/>
              <a:t>Kleingruppen möglich.</a:t>
            </a:r>
          </a:p>
          <a:p>
            <a:pPr lvl="0"/>
            <a:r>
              <a:rPr lang="de-DE" sz="2700" b="1" dirty="0" smtClean="0">
                <a:solidFill>
                  <a:srgbClr val="FF0000"/>
                </a:solidFill>
              </a:rPr>
              <a:t>4. Private Hochschulen:</a:t>
            </a:r>
            <a:endParaRPr lang="ru-RU" sz="2700" b="1" dirty="0">
              <a:solidFill>
                <a:srgbClr val="FF0000"/>
              </a:solidFill>
            </a:endParaRPr>
          </a:p>
          <a:p>
            <a:r>
              <a:rPr lang="de-DE" sz="2700" dirty="0" smtClean="0"/>
              <a:t>Studiengebühren liegen </a:t>
            </a:r>
            <a:r>
              <a:rPr lang="de-DE" sz="2700" dirty="0"/>
              <a:t>zwischen 1800 und 4700 Euro pro </a:t>
            </a:r>
            <a:r>
              <a:rPr lang="de-DE" sz="2700" dirty="0" smtClean="0"/>
              <a:t>Semester. </a:t>
            </a:r>
          </a:p>
          <a:p>
            <a:r>
              <a:rPr lang="de-DE" sz="2700" dirty="0" smtClean="0"/>
              <a:t>69 private Hochschulen bieten den Unterricht in kleinen </a:t>
            </a:r>
            <a:r>
              <a:rPr lang="de-DE" sz="2700" dirty="0"/>
              <a:t>Studiengruppen, eine enge Anbindung an die Wirtschaft, hohen Praxisbezug und kurze Studienzeiten. </a:t>
            </a:r>
            <a:endParaRPr lang="de-DE" sz="2700" dirty="0" smtClean="0"/>
          </a:p>
          <a:p>
            <a:r>
              <a:rPr lang="de-DE" sz="2700" dirty="0" smtClean="0"/>
              <a:t>Ganz </a:t>
            </a:r>
            <a:r>
              <a:rPr lang="de-DE" sz="2700" dirty="0"/>
              <a:t>wichtig ist zu prüfen, ob eine </a:t>
            </a:r>
            <a:r>
              <a:rPr lang="de-DE" sz="2700" dirty="0" smtClean="0"/>
              <a:t>Privathochschule </a:t>
            </a:r>
            <a:r>
              <a:rPr lang="de-DE" sz="2700" dirty="0"/>
              <a:t>staatlich anerkannt ist. </a:t>
            </a:r>
            <a:r>
              <a:rPr lang="de-DE" sz="2700" dirty="0" smtClean="0"/>
              <a:t>Wenn die Hochschule </a:t>
            </a:r>
            <a:r>
              <a:rPr lang="de-DE" sz="2700" dirty="0"/>
              <a:t>nicht </a:t>
            </a:r>
            <a:r>
              <a:rPr lang="de-DE" sz="2700" dirty="0" smtClean="0"/>
              <a:t> anerkannt ist, kann das </a:t>
            </a:r>
            <a:r>
              <a:rPr lang="de-DE" sz="2700" dirty="0"/>
              <a:t>zu großen Problemen bei der Jobsuche </a:t>
            </a:r>
            <a:r>
              <a:rPr lang="de-DE" sz="2700" dirty="0" smtClean="0"/>
              <a:t>führen.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57531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906000" cy="576064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Sozialdemokratische Partei Deutschlands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471" y="836712"/>
            <a:ext cx="9595066" cy="5832648"/>
          </a:xfrm>
        </p:spPr>
        <p:txBody>
          <a:bodyPr>
            <a:normAutofit fontScale="92500"/>
          </a:bodyPr>
          <a:lstStyle/>
          <a:p>
            <a:r>
              <a:rPr lang="de-DE" dirty="0"/>
              <a:t>D</a:t>
            </a:r>
            <a:r>
              <a:rPr lang="de-DE" dirty="0" smtClean="0"/>
              <a:t>ie SPD gilt als eine Arbeiterpartei und die älteste Partei Deutschlands. </a:t>
            </a:r>
          </a:p>
          <a:p>
            <a:r>
              <a:rPr lang="de-DE" dirty="0" smtClean="0"/>
              <a:t>Während der Hitlerdiktatur war </a:t>
            </a:r>
            <a:r>
              <a:rPr lang="de-DE" dirty="0"/>
              <a:t>die SPD verboten</a:t>
            </a:r>
            <a:r>
              <a:rPr lang="de-DE" dirty="0" smtClean="0"/>
              <a:t>. Sie wurde nach dem 2.Weltkrieg (Oktober 1945) wieder-gegründet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SPD ist die mitgliederstärkste Partei. </a:t>
            </a:r>
            <a:endParaRPr lang="ru-RU" dirty="0"/>
          </a:p>
          <a:p>
            <a:r>
              <a:rPr lang="de-DE" u="sng" dirty="0">
                <a:hlinkClick r:id="rId2" tooltip="Willy Brandt"/>
              </a:rPr>
              <a:t>Willy Brandt</a:t>
            </a:r>
            <a:r>
              <a:rPr lang="de-DE" u="sng" dirty="0"/>
              <a:t>, </a:t>
            </a:r>
            <a:r>
              <a:rPr lang="de-DE" u="sng" dirty="0">
                <a:hlinkClick r:id="rId3" tooltip="Helmut Schmidt"/>
              </a:rPr>
              <a:t>Helmut Schmidt</a:t>
            </a:r>
            <a:r>
              <a:rPr lang="de-DE" u="sng" dirty="0"/>
              <a:t>, </a:t>
            </a:r>
            <a:r>
              <a:rPr lang="de-DE" u="sng" dirty="0">
                <a:hlinkClick r:id="rId4" tooltip="Gerhard Schröder"/>
              </a:rPr>
              <a:t>Gerhard </a:t>
            </a:r>
            <a:r>
              <a:rPr lang="de-DE" u="sng" dirty="0" smtClean="0">
                <a:hlinkClick r:id="rId4" tooltip="Gerhard Schröder"/>
              </a:rPr>
              <a:t>Schröder</a:t>
            </a:r>
            <a:r>
              <a:rPr lang="de-DE" u="sng" dirty="0"/>
              <a:t> </a:t>
            </a:r>
            <a:r>
              <a:rPr lang="de-DE" u="sng" dirty="0" smtClean="0"/>
              <a:t>und </a:t>
            </a:r>
            <a:r>
              <a:rPr lang="de-DE" u="sng" dirty="0">
                <a:hlinkClick r:id="rId5" tooltip="Olaf Scholz"/>
              </a:rPr>
              <a:t>Olaf </a:t>
            </a:r>
            <a:r>
              <a:rPr lang="de-DE" u="sng" dirty="0" smtClean="0">
                <a:hlinkClick r:id="rId5" tooltip="Olaf Scholz"/>
              </a:rPr>
              <a:t>Scholz</a:t>
            </a:r>
            <a:r>
              <a:rPr lang="de-DE" u="sng" dirty="0" smtClean="0"/>
              <a:t> sind die bekanntesten Namen in der SPD. </a:t>
            </a:r>
          </a:p>
          <a:p>
            <a:r>
              <a:rPr lang="de-DE" u="sng" dirty="0" smtClean="0"/>
              <a:t>Nach </a:t>
            </a:r>
            <a:r>
              <a:rPr lang="de-DE" u="sng" dirty="0"/>
              <a:t>der </a:t>
            </a:r>
            <a:r>
              <a:rPr lang="de-DE" u="sng" dirty="0">
                <a:hlinkClick r:id="rId6" tooltip="Bundestagswahl 2021"/>
              </a:rPr>
              <a:t>Bundestagswahl 2021</a:t>
            </a:r>
            <a:r>
              <a:rPr lang="ru-RU" u="sng" dirty="0"/>
              <a:t> </a:t>
            </a:r>
            <a:r>
              <a:rPr lang="de-DE" u="sng" dirty="0"/>
              <a:t>bildete </a:t>
            </a:r>
            <a:r>
              <a:rPr lang="de-DE" u="sng" dirty="0" smtClean="0"/>
              <a:t>die SPD </a:t>
            </a:r>
            <a:r>
              <a:rPr lang="de-DE" u="sng" dirty="0"/>
              <a:t>eine </a:t>
            </a:r>
            <a:r>
              <a:rPr lang="de-DE" u="sng" dirty="0">
                <a:hlinkClick r:id="rId7" tooltip="Ampelkoalition"/>
              </a:rPr>
              <a:t>Ampelkoalition</a:t>
            </a:r>
            <a:r>
              <a:rPr lang="de-DE" u="sng" dirty="0"/>
              <a:t> mit </a:t>
            </a:r>
            <a:r>
              <a:rPr lang="de-DE" u="sng" dirty="0">
                <a:hlinkClick r:id="rId8" tooltip="Bündnis 90/Die Grünen"/>
              </a:rPr>
              <a:t>Bündnis 90/Die Grünen</a:t>
            </a:r>
            <a:r>
              <a:rPr lang="de-DE" u="sng" dirty="0"/>
              <a:t> und der </a:t>
            </a:r>
            <a:r>
              <a:rPr lang="de-DE" u="sng" dirty="0">
                <a:hlinkClick r:id="rId9" tooltip="Freie Demokratische Partei"/>
              </a:rPr>
              <a:t>FDP</a:t>
            </a:r>
            <a:r>
              <a:rPr lang="de-DE" u="sng" dirty="0"/>
              <a:t>. </a:t>
            </a:r>
            <a:endParaRPr lang="de-DE" u="sng" dirty="0" smtClean="0"/>
          </a:p>
          <a:p>
            <a:r>
              <a:rPr lang="de-DE" u="sng" dirty="0" smtClean="0"/>
              <a:t>Olaf </a:t>
            </a:r>
            <a:r>
              <a:rPr lang="de-DE" u="sng" dirty="0"/>
              <a:t>Scholz </a:t>
            </a:r>
            <a:r>
              <a:rPr lang="de-DE" u="sng" dirty="0" smtClean="0"/>
              <a:t>ist der neue </a:t>
            </a:r>
            <a:r>
              <a:rPr lang="de-DE" u="sng" dirty="0">
                <a:hlinkClick r:id="rId10" tooltip="Bundeskanzler (Deutschland)"/>
              </a:rPr>
              <a:t>Bundeskanzler</a:t>
            </a:r>
            <a:r>
              <a:rPr lang="de-DE" u="sng" dirty="0"/>
              <a:t>.</a:t>
            </a:r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8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489" y="764704"/>
            <a:ext cx="9361040" cy="583264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Die SPD versteht sich </a:t>
            </a:r>
            <a:r>
              <a:rPr lang="de-DE" dirty="0" smtClean="0"/>
              <a:t>als eine </a:t>
            </a:r>
            <a:r>
              <a:rPr lang="de-DE" dirty="0"/>
              <a:t>progressive Europapartei</a:t>
            </a:r>
            <a:r>
              <a:rPr lang="de-DE" dirty="0" smtClean="0"/>
              <a:t>.</a:t>
            </a:r>
          </a:p>
          <a:p>
            <a:r>
              <a:rPr lang="de-DE" dirty="0" smtClean="0"/>
              <a:t>Arbeits- </a:t>
            </a:r>
            <a:r>
              <a:rPr lang="de-DE" dirty="0"/>
              <a:t>und </a:t>
            </a:r>
            <a:r>
              <a:rPr lang="de-DE" dirty="0" smtClean="0"/>
              <a:t>Sozialfragen stehen zentral innerhalb der SPD-Politik. </a:t>
            </a:r>
          </a:p>
          <a:p>
            <a:r>
              <a:rPr lang="de-DE" dirty="0"/>
              <a:t>Der </a:t>
            </a:r>
            <a:r>
              <a:rPr lang="de-DE" dirty="0">
                <a:hlinkClick r:id="rId2" tooltip="Sozialstaat"/>
              </a:rPr>
              <a:t>Sozialstaat</a:t>
            </a:r>
            <a:r>
              <a:rPr lang="de-DE" dirty="0"/>
              <a:t> </a:t>
            </a:r>
            <a:r>
              <a:rPr lang="de-DE" dirty="0" smtClean="0"/>
              <a:t>steht bei SPD im Vordergrund, er soll die Menschen </a:t>
            </a:r>
            <a:r>
              <a:rPr lang="de-DE" dirty="0"/>
              <a:t>bei Krankheit, Behinderung oder Arbeitslosigkeit unterstützen</a:t>
            </a:r>
            <a:r>
              <a:rPr lang="de-DE" dirty="0" smtClean="0"/>
              <a:t>.</a:t>
            </a:r>
          </a:p>
          <a:p>
            <a:r>
              <a:rPr lang="de-DE" dirty="0"/>
              <a:t>Die deutsche soziale </a:t>
            </a:r>
            <a:r>
              <a:rPr lang="de-DE" dirty="0" smtClean="0"/>
              <a:t>Marktwirtschaft ist das Ziel der Innenpolitik.</a:t>
            </a:r>
          </a:p>
          <a:p>
            <a:r>
              <a:rPr lang="de-DE" dirty="0"/>
              <a:t>Die SPD will </a:t>
            </a:r>
            <a:r>
              <a:rPr lang="de-DE" dirty="0">
                <a:hlinkClick r:id="rId3" tooltip="Flüchtling"/>
              </a:rPr>
              <a:t>Flüchtlingen</a:t>
            </a:r>
            <a:r>
              <a:rPr lang="de-DE" dirty="0"/>
              <a:t> helfen und ihnen Perspektiven bieten. </a:t>
            </a:r>
            <a:endParaRPr lang="de-DE" dirty="0" smtClean="0"/>
          </a:p>
          <a:p>
            <a:r>
              <a:rPr lang="de-DE" dirty="0" smtClean="0"/>
              <a:t>Die SPD </a:t>
            </a:r>
            <a:r>
              <a:rPr lang="de-DE" dirty="0"/>
              <a:t>setzt sich dafür ein, legale Migrationswege für </a:t>
            </a:r>
            <a:r>
              <a:rPr lang="de-DE" dirty="0">
                <a:hlinkClick r:id="rId4" tooltip="Asylbewerber"/>
              </a:rPr>
              <a:t>Asylsuchende</a:t>
            </a:r>
            <a:r>
              <a:rPr lang="de-DE" dirty="0"/>
              <a:t> zu schaffen und die </a:t>
            </a:r>
            <a:r>
              <a:rPr lang="de-DE" dirty="0">
                <a:hlinkClick r:id="rId5" tooltip="Flüchtlingskrise in Deutschland ab 2015"/>
              </a:rPr>
              <a:t>Fluchtursachen zu bekämpfen</a:t>
            </a:r>
            <a:r>
              <a:rPr lang="de-DE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0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5572" y="-99392"/>
            <a:ext cx="10219135" cy="576064"/>
          </a:xfrm>
        </p:spPr>
        <p:txBody>
          <a:bodyPr>
            <a:noAutofit/>
          </a:bodyPr>
          <a:lstStyle/>
          <a:p>
            <a:r>
              <a:rPr lang="de-DE" sz="3800" b="1" dirty="0"/>
              <a:t>Christlich Demokratische Union </a:t>
            </a:r>
            <a:r>
              <a:rPr lang="de-DE" sz="3800" b="1" dirty="0" smtClean="0"/>
              <a:t>Deutschlands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906000" cy="6381328"/>
          </a:xfrm>
        </p:spPr>
        <p:txBody>
          <a:bodyPr>
            <a:normAutofit fontScale="25000" lnSpcReduction="20000"/>
          </a:bodyPr>
          <a:lstStyle/>
          <a:p>
            <a:r>
              <a:rPr lang="de-DE" sz="11200" dirty="0"/>
              <a:t>Die </a:t>
            </a:r>
            <a:r>
              <a:rPr lang="de-DE" sz="11200" b="1" dirty="0" smtClean="0"/>
              <a:t>CDU</a:t>
            </a:r>
            <a:r>
              <a:rPr lang="de-DE" sz="11200" dirty="0" smtClean="0"/>
              <a:t> </a:t>
            </a:r>
            <a:r>
              <a:rPr lang="de-DE" sz="11200" dirty="0"/>
              <a:t>ist eine nach dem </a:t>
            </a:r>
            <a:r>
              <a:rPr lang="de-DE" sz="11200" dirty="0">
                <a:hlinkClick r:id="rId2" tooltip="Zweiter Weltkrieg"/>
              </a:rPr>
              <a:t>Zweiten Weltkrieg</a:t>
            </a:r>
            <a:r>
              <a:rPr lang="de-DE" sz="11200" dirty="0"/>
              <a:t> </a:t>
            </a:r>
            <a:r>
              <a:rPr lang="de-DE" sz="11200" dirty="0" smtClean="0"/>
              <a:t>gegründete</a:t>
            </a:r>
            <a:r>
              <a:rPr lang="de-DE" sz="11200" dirty="0"/>
              <a:t>, </a:t>
            </a:r>
            <a:r>
              <a:rPr lang="de-DE" sz="11200" dirty="0" smtClean="0">
                <a:hlinkClick r:id="rId3" tooltip="Konservatismus"/>
              </a:rPr>
              <a:t>konservative</a:t>
            </a:r>
            <a:r>
              <a:rPr lang="de-DE" sz="11200" dirty="0" smtClean="0"/>
              <a:t> </a:t>
            </a:r>
            <a:r>
              <a:rPr lang="de-DE" sz="11200" dirty="0"/>
              <a:t>und </a:t>
            </a:r>
            <a:r>
              <a:rPr lang="de-DE" sz="11200" dirty="0">
                <a:hlinkClick r:id="rId4" tooltip="Wirtschaftsliberalismus"/>
              </a:rPr>
              <a:t>wirtschaftsliberale</a:t>
            </a:r>
            <a:r>
              <a:rPr lang="de-DE" sz="11200" dirty="0"/>
              <a:t> </a:t>
            </a:r>
            <a:r>
              <a:rPr lang="de-DE" sz="11200" dirty="0" smtClean="0">
                <a:hlinkClick r:id="rId5" tooltip="Politische Parteien in Deutschland"/>
              </a:rPr>
              <a:t>Partei. </a:t>
            </a:r>
            <a:r>
              <a:rPr lang="de-DE" sz="11200" dirty="0" smtClean="0"/>
              <a:t> </a:t>
            </a:r>
            <a:endParaRPr lang="de-DE" sz="11200" dirty="0"/>
          </a:p>
          <a:p>
            <a:r>
              <a:rPr lang="de-DE" sz="11200" dirty="0"/>
              <a:t>Im Verbund mit ihrer </a:t>
            </a:r>
            <a:r>
              <a:rPr lang="de-DE" sz="11200" dirty="0">
                <a:hlinkClick r:id="rId6" tooltip="Schwesterpartei"/>
              </a:rPr>
              <a:t>Schwesterpartei</a:t>
            </a:r>
            <a:r>
              <a:rPr lang="de-DE" sz="11200" dirty="0"/>
              <a:t>, der </a:t>
            </a:r>
            <a:r>
              <a:rPr lang="de-DE" sz="11200" dirty="0">
                <a:hlinkClick r:id="rId7" tooltip="Christlich-Soziale Union in Bayern"/>
              </a:rPr>
              <a:t>Christlich-Sozialen Union</a:t>
            </a:r>
            <a:r>
              <a:rPr lang="de-DE" sz="11200" dirty="0"/>
              <a:t> (CSU</a:t>
            </a:r>
            <a:r>
              <a:rPr lang="de-DE" sz="11200" dirty="0" smtClean="0"/>
              <a:t>) ist die CDU die </a:t>
            </a:r>
            <a:r>
              <a:rPr lang="de-DE" sz="11200" dirty="0"/>
              <a:t>nach Mitgliedern zweitgrößte deutsche </a:t>
            </a:r>
            <a:r>
              <a:rPr lang="de-DE" sz="11200" dirty="0" smtClean="0"/>
              <a:t>Partei, auch </a:t>
            </a:r>
            <a:r>
              <a:rPr lang="de-DE" sz="11200" dirty="0"/>
              <a:t>als „</a:t>
            </a:r>
            <a:r>
              <a:rPr lang="de-DE" sz="11200" dirty="0">
                <a:hlinkClick r:id="rId8" tooltip="Unionsparteien"/>
              </a:rPr>
              <a:t>Union</a:t>
            </a:r>
            <a:r>
              <a:rPr lang="de-DE" sz="11200" dirty="0"/>
              <a:t>“ bezeichnet. </a:t>
            </a:r>
            <a:endParaRPr lang="de-DE" sz="11200" dirty="0" smtClean="0"/>
          </a:p>
          <a:p>
            <a:r>
              <a:rPr lang="de-DE" sz="11200" dirty="0" smtClean="0"/>
              <a:t>Die </a:t>
            </a:r>
            <a:r>
              <a:rPr lang="de-DE" sz="11200" dirty="0"/>
              <a:t>CDU </a:t>
            </a:r>
            <a:r>
              <a:rPr lang="de-DE" sz="11200" dirty="0" smtClean="0"/>
              <a:t>funktioniert </a:t>
            </a:r>
            <a:r>
              <a:rPr lang="de-DE" sz="11200" dirty="0"/>
              <a:t>in allen </a:t>
            </a:r>
            <a:r>
              <a:rPr lang="de-DE" sz="11200" dirty="0">
                <a:hlinkClick r:id="rId9" tooltip="Land (Deutschland)"/>
              </a:rPr>
              <a:t>Bundesländern</a:t>
            </a:r>
            <a:r>
              <a:rPr lang="de-DE" sz="11200" dirty="0"/>
              <a:t> mit Ausnahme </a:t>
            </a:r>
            <a:r>
              <a:rPr lang="de-DE" sz="11200" dirty="0" smtClean="0">
                <a:hlinkClick r:id="rId10" tooltip="Bayern"/>
              </a:rPr>
              <a:t>Bayerns</a:t>
            </a:r>
            <a:r>
              <a:rPr lang="de-DE" sz="11200" dirty="0" smtClean="0"/>
              <a:t>.  Die CSU funktioniert </a:t>
            </a:r>
            <a:r>
              <a:rPr lang="de-DE" sz="11200" dirty="0"/>
              <a:t>ausschließlich </a:t>
            </a:r>
            <a:r>
              <a:rPr lang="de-DE" sz="11200" dirty="0" smtClean="0"/>
              <a:t>in Bayern. </a:t>
            </a:r>
          </a:p>
          <a:p>
            <a:r>
              <a:rPr lang="de-DE" sz="11200" dirty="0" smtClean="0"/>
              <a:t>Beide </a:t>
            </a:r>
            <a:r>
              <a:rPr lang="de-DE" sz="11200" dirty="0"/>
              <a:t>Parteien bilden im </a:t>
            </a:r>
            <a:r>
              <a:rPr lang="de-DE" sz="11200" dirty="0">
                <a:hlinkClick r:id="rId11" tooltip="Deutscher Bundestag"/>
              </a:rPr>
              <a:t>Bundestag</a:t>
            </a:r>
            <a:r>
              <a:rPr lang="de-DE" sz="11200" dirty="0"/>
              <a:t> </a:t>
            </a:r>
            <a:r>
              <a:rPr lang="de-DE" sz="11200" dirty="0" smtClean="0"/>
              <a:t>eine gemeinsame </a:t>
            </a:r>
            <a:r>
              <a:rPr lang="de-DE" sz="11200" dirty="0" smtClean="0">
                <a:hlinkClick r:id="rId12" tooltip="Fraktionsgemeinschaft"/>
              </a:rPr>
              <a:t>Fraktion. </a:t>
            </a:r>
            <a:r>
              <a:rPr lang="de-DE" sz="11200" dirty="0" smtClean="0"/>
              <a:t>(</a:t>
            </a:r>
            <a:r>
              <a:rPr lang="de-DE" sz="11200" dirty="0" smtClean="0">
                <a:hlinkClick r:id="rId13" tooltip="CDU/CSU-Bundestagsfraktion"/>
              </a:rPr>
              <a:t>CDU/CSU). </a:t>
            </a:r>
            <a:r>
              <a:rPr lang="de-DE" sz="11200" dirty="0" smtClean="0"/>
              <a:t> </a:t>
            </a:r>
            <a:endParaRPr lang="de-DE" sz="11200" dirty="0"/>
          </a:p>
          <a:p>
            <a:r>
              <a:rPr lang="de-DE" sz="11200" dirty="0" smtClean="0"/>
              <a:t>Die </a:t>
            </a:r>
            <a:r>
              <a:rPr lang="de-DE" sz="11200" dirty="0"/>
              <a:t>weltanschaulichen Wurzeln der CDU sind die katholische </a:t>
            </a:r>
            <a:r>
              <a:rPr lang="de-DE" sz="11200" dirty="0" smtClean="0"/>
              <a:t>Soziallehre und </a:t>
            </a:r>
            <a:r>
              <a:rPr lang="de-DE" sz="11200" dirty="0"/>
              <a:t>der </a:t>
            </a:r>
            <a:r>
              <a:rPr lang="de-DE" sz="11200" dirty="0" smtClean="0"/>
              <a:t>Konservatismus. </a:t>
            </a:r>
          </a:p>
          <a:p>
            <a:r>
              <a:rPr lang="de-DE" sz="11200" dirty="0"/>
              <a:t>Die Grundlage ihrer Politik sind christliche Wertvorstellungen (Werte). </a:t>
            </a:r>
            <a:endParaRPr lang="ru-RU" sz="11200" dirty="0"/>
          </a:p>
          <a:p>
            <a:r>
              <a:rPr lang="de-DE" sz="11200" dirty="0" smtClean="0"/>
              <a:t>Bei der </a:t>
            </a:r>
            <a:r>
              <a:rPr lang="de-DE" sz="11200" dirty="0">
                <a:hlinkClick r:id="rId14" tooltip="Bundestagswahl 2021"/>
              </a:rPr>
              <a:t>Bundestagswahl 2021</a:t>
            </a:r>
            <a:r>
              <a:rPr lang="de-DE" sz="11200" dirty="0"/>
              <a:t> wurde </a:t>
            </a:r>
            <a:r>
              <a:rPr lang="de-DE" sz="11200" dirty="0" smtClean="0"/>
              <a:t>die CDU die </a:t>
            </a:r>
            <a:r>
              <a:rPr lang="de-DE" sz="11200" dirty="0"/>
              <a:t>zweitstärkste Kraft hinter der </a:t>
            </a:r>
            <a:r>
              <a:rPr lang="de-DE" sz="11200" dirty="0" smtClean="0"/>
              <a:t>SPD. </a:t>
            </a:r>
          </a:p>
          <a:p>
            <a:r>
              <a:rPr lang="de-DE" sz="11200" dirty="0" smtClean="0"/>
              <a:t>Die CDU befindet sich heute  in der Rolle einer </a:t>
            </a:r>
            <a:r>
              <a:rPr lang="de-DE" sz="11200" dirty="0" smtClean="0">
                <a:hlinkClick r:id="rId15" tooltip="Opposition (Politik)"/>
              </a:rPr>
              <a:t>Oppositionspartei</a:t>
            </a:r>
            <a:r>
              <a:rPr lang="de-DE" sz="11200" dirty="0" smtClean="0"/>
              <a:t>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8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63" y="476672"/>
            <a:ext cx="9789537" cy="6381328"/>
          </a:xfrm>
        </p:spPr>
        <p:txBody>
          <a:bodyPr>
            <a:noAutofit/>
          </a:bodyPr>
          <a:lstStyle/>
          <a:p>
            <a:r>
              <a:rPr lang="de-DE" dirty="0" smtClean="0"/>
              <a:t>Die CDU setzt </a:t>
            </a:r>
            <a:r>
              <a:rPr lang="de-DE" dirty="0"/>
              <a:t>sich für eine kontrollierte </a:t>
            </a:r>
            <a:r>
              <a:rPr lang="de-DE" u="sng" dirty="0">
                <a:hlinkClick r:id="rId2" tooltip="Ausländerpolitik"/>
              </a:rPr>
              <a:t>Einwanderungspolitik</a:t>
            </a:r>
            <a:r>
              <a:rPr lang="de-DE" dirty="0"/>
              <a:t> ein.</a:t>
            </a:r>
            <a:endParaRPr lang="ru-RU" dirty="0"/>
          </a:p>
          <a:p>
            <a:r>
              <a:rPr lang="ru-RU" dirty="0"/>
              <a:t> </a:t>
            </a:r>
            <a:r>
              <a:rPr lang="de-DE" dirty="0" smtClean="0"/>
              <a:t>Außenpolitisch </a:t>
            </a:r>
            <a:r>
              <a:rPr lang="de-DE" dirty="0"/>
              <a:t>strebt </a:t>
            </a:r>
            <a:r>
              <a:rPr lang="de-DE" dirty="0" smtClean="0"/>
              <a:t>die CDU ein </a:t>
            </a:r>
            <a:r>
              <a:rPr lang="de-DE" dirty="0"/>
              <a:t>intaktes Verhältnis zu den </a:t>
            </a:r>
            <a:r>
              <a:rPr lang="de-DE" u="sng" dirty="0">
                <a:hlinkClick r:id="rId3" tooltip="Vereinigte Staaten"/>
              </a:rPr>
              <a:t>USA</a:t>
            </a:r>
            <a:r>
              <a:rPr lang="de-DE" dirty="0"/>
              <a:t> an.</a:t>
            </a:r>
            <a:endParaRPr lang="ru-RU" dirty="0"/>
          </a:p>
          <a:p>
            <a:r>
              <a:rPr lang="de-DE" dirty="0"/>
              <a:t> </a:t>
            </a:r>
            <a:r>
              <a:rPr lang="de-DE" dirty="0" smtClean="0"/>
              <a:t>Die </a:t>
            </a:r>
            <a:r>
              <a:rPr lang="de-DE" dirty="0"/>
              <a:t>CDU versteht sich </a:t>
            </a:r>
            <a:r>
              <a:rPr lang="de-DE" dirty="0" smtClean="0"/>
              <a:t>als die </a:t>
            </a:r>
            <a:r>
              <a:rPr lang="de-DE" dirty="0"/>
              <a:t>Europapartei</a:t>
            </a:r>
            <a:r>
              <a:rPr lang="de-DE" dirty="0" smtClean="0"/>
              <a:t>.</a:t>
            </a:r>
          </a:p>
          <a:p>
            <a:r>
              <a:rPr lang="de-DE" dirty="0"/>
              <a:t>Neben der SPD gilt die konservative CDU als eine der beiden großen Volksparteien der Nachkriegsgeschichte.  </a:t>
            </a:r>
          </a:p>
          <a:p>
            <a:r>
              <a:rPr lang="de-DE" dirty="0" smtClean="0"/>
              <a:t>Die bekanntesten Bundeskanzler von der CDU-Partei waren  </a:t>
            </a:r>
            <a:r>
              <a:rPr lang="ru-RU" u="sng" dirty="0" err="1"/>
              <a:t>Konrad</a:t>
            </a:r>
            <a:r>
              <a:rPr lang="ru-RU" u="sng" dirty="0"/>
              <a:t> </a:t>
            </a:r>
            <a:r>
              <a:rPr lang="ru-RU" u="sng" dirty="0" err="1" smtClean="0"/>
              <a:t>Adenauer</a:t>
            </a:r>
            <a:r>
              <a:rPr lang="de-DE" dirty="0" smtClean="0"/>
              <a:t>, Helmut Kohl und Angela Merkel.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0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504056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Bündnis 90/Die Grünen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63" y="620688"/>
            <a:ext cx="9789537" cy="6237312"/>
          </a:xfrm>
        </p:spPr>
        <p:txBody>
          <a:bodyPr>
            <a:normAutofit fontScale="62500" lnSpcReduction="20000"/>
          </a:bodyPr>
          <a:lstStyle/>
          <a:p>
            <a:r>
              <a:rPr lang="de-DE" sz="4600" dirty="0" smtClean="0"/>
              <a:t>Kurzbezeichnung </a:t>
            </a:r>
            <a:r>
              <a:rPr lang="de-DE" sz="4600" b="1" dirty="0" smtClean="0"/>
              <a:t>Grüne </a:t>
            </a:r>
            <a:r>
              <a:rPr lang="de-DE" sz="4600" dirty="0" smtClean="0"/>
              <a:t>oder </a:t>
            </a:r>
            <a:r>
              <a:rPr lang="de-DE" sz="4600" i="1" dirty="0"/>
              <a:t>Die </a:t>
            </a:r>
            <a:r>
              <a:rPr lang="de-DE" sz="4600" i="1" dirty="0" smtClean="0"/>
              <a:t>Grünen.</a:t>
            </a:r>
          </a:p>
          <a:p>
            <a:r>
              <a:rPr lang="de-DE" sz="4600" i="1" dirty="0"/>
              <a:t>Die Grünen</a:t>
            </a:r>
            <a:r>
              <a:rPr lang="de-DE" sz="4600" dirty="0"/>
              <a:t> entstanden 1980 aus verschiedenen Bewegungen in </a:t>
            </a:r>
            <a:r>
              <a:rPr lang="de-DE" sz="4600" dirty="0" smtClean="0"/>
              <a:t>Westdeutschland – </a:t>
            </a:r>
            <a:r>
              <a:rPr lang="de-DE" sz="4600" dirty="0"/>
              <a:t>aus der Anti-Atomkraftbewegung, </a:t>
            </a:r>
            <a:r>
              <a:rPr lang="de-DE" sz="4600" dirty="0" smtClean="0"/>
              <a:t>Friedensbewegung </a:t>
            </a:r>
            <a:r>
              <a:rPr lang="de-DE" sz="4600" dirty="0"/>
              <a:t>und Frauenbewegung. </a:t>
            </a:r>
            <a:endParaRPr lang="de-DE" sz="4600" dirty="0" smtClean="0"/>
          </a:p>
          <a:p>
            <a:r>
              <a:rPr lang="de-DE" sz="4600" dirty="0" smtClean="0"/>
              <a:t>Die </a:t>
            </a:r>
            <a:r>
              <a:rPr lang="de-DE" sz="4600" dirty="0"/>
              <a:t>Partei schloss sich nach der </a:t>
            </a:r>
            <a:r>
              <a:rPr lang="de-DE" sz="4600" dirty="0" smtClean="0"/>
              <a:t>Wiedervereinigung mit der Bewegung </a:t>
            </a:r>
            <a:r>
              <a:rPr lang="de-DE" sz="4600" dirty="0"/>
              <a:t>Bündnis 90 aus der ehemaligen DDR zusammen.</a:t>
            </a:r>
          </a:p>
          <a:p>
            <a:r>
              <a:rPr lang="de-DE" sz="4600" dirty="0" smtClean="0"/>
              <a:t>Zentrale Themen der Grünen sind die Umweltpolitik, ökologische</a:t>
            </a:r>
            <a:r>
              <a:rPr lang="de-DE" sz="4600" dirty="0"/>
              <a:t>, ökonomische und </a:t>
            </a:r>
            <a:r>
              <a:rPr lang="de-DE" sz="4600" dirty="0" smtClean="0">
                <a:hlinkClick r:id="rId2" tooltip="Soziale Nachhaltigkeit"/>
              </a:rPr>
              <a:t>soziale Nachhaltigkeit</a:t>
            </a:r>
            <a:r>
              <a:rPr lang="de-DE" sz="4600" dirty="0"/>
              <a:t>, das Zusammenleben in einer multikulturellen Gesellschaft . </a:t>
            </a:r>
          </a:p>
          <a:p>
            <a:r>
              <a:rPr lang="de-DE" sz="4600" dirty="0" smtClean="0"/>
              <a:t>Bei </a:t>
            </a:r>
            <a:r>
              <a:rPr lang="de-DE" sz="4600" dirty="0"/>
              <a:t>der </a:t>
            </a:r>
            <a:r>
              <a:rPr lang="de-DE" sz="4600" dirty="0">
                <a:hlinkClick r:id="rId3" tooltip="Bundestagswahl 2021"/>
              </a:rPr>
              <a:t>Bundestagswahl 2021</a:t>
            </a:r>
            <a:r>
              <a:rPr lang="de-DE" sz="4600" dirty="0"/>
              <a:t> </a:t>
            </a:r>
            <a:r>
              <a:rPr lang="de-DE" sz="4600" dirty="0" smtClean="0"/>
              <a:t>erzielten die Grünen das  </a:t>
            </a:r>
            <a:r>
              <a:rPr lang="de-DE" sz="4600" dirty="0"/>
              <a:t>beste Wahlergebnis in der </a:t>
            </a:r>
            <a:r>
              <a:rPr lang="de-DE" sz="4600" dirty="0" smtClean="0"/>
              <a:t>Parteigeschichte. </a:t>
            </a:r>
            <a:endParaRPr lang="de-DE" sz="4600" dirty="0"/>
          </a:p>
          <a:p>
            <a:r>
              <a:rPr lang="de-DE" sz="4600" dirty="0" smtClean="0"/>
              <a:t> </a:t>
            </a:r>
            <a:r>
              <a:rPr lang="de-DE" sz="4600" dirty="0"/>
              <a:t>Die Grünen wollten eine </a:t>
            </a:r>
            <a:r>
              <a:rPr lang="de-DE" sz="4600" dirty="0">
                <a:hlinkClick r:id="rId4" tooltip="Garantierente"/>
              </a:rPr>
              <a:t>Garantierente</a:t>
            </a:r>
            <a:r>
              <a:rPr lang="de-DE" sz="4600" dirty="0"/>
              <a:t> von 850 Euro im </a:t>
            </a:r>
            <a:r>
              <a:rPr lang="de-DE" sz="4600" dirty="0" smtClean="0"/>
              <a:t>Monat einführen.</a:t>
            </a:r>
          </a:p>
          <a:p>
            <a:endParaRPr lang="de-D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3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548680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FFC000"/>
                </a:solidFill>
              </a:rPr>
              <a:t>Freie Demokratische Partei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789537" cy="6192688"/>
          </a:xfrm>
        </p:spPr>
        <p:txBody>
          <a:bodyPr>
            <a:normAutofit/>
          </a:bodyPr>
          <a:lstStyle/>
          <a:p>
            <a:r>
              <a:rPr lang="de-DE" dirty="0"/>
              <a:t>Die </a:t>
            </a:r>
            <a:r>
              <a:rPr lang="de-DE" b="1" dirty="0"/>
              <a:t>Freie Demokratische </a:t>
            </a:r>
            <a:r>
              <a:rPr lang="de-DE" b="1" dirty="0" smtClean="0"/>
              <a:t>Partei </a:t>
            </a:r>
            <a:r>
              <a:rPr lang="de-DE" dirty="0" smtClean="0"/>
              <a:t>ist </a:t>
            </a:r>
            <a:r>
              <a:rPr lang="de-DE" dirty="0"/>
              <a:t>eine liberale </a:t>
            </a:r>
            <a:r>
              <a:rPr lang="de-DE" dirty="0" smtClean="0"/>
              <a:t>Partei,  </a:t>
            </a:r>
            <a:r>
              <a:rPr lang="de-DE" dirty="0"/>
              <a:t>wurde 1948 gegründet. </a:t>
            </a:r>
          </a:p>
          <a:p>
            <a:r>
              <a:rPr lang="de-DE" dirty="0"/>
              <a:t>Der inhaltliche Grundgedanke der FDP ist der </a:t>
            </a:r>
            <a:r>
              <a:rPr lang="de-DE" dirty="0" smtClean="0"/>
              <a:t>Liberalismus. </a:t>
            </a:r>
          </a:p>
          <a:p>
            <a:r>
              <a:rPr lang="de-DE" dirty="0" smtClean="0"/>
              <a:t>Die FDP orientiert </a:t>
            </a:r>
            <a:r>
              <a:rPr lang="de-DE" dirty="0"/>
              <a:t>sich </a:t>
            </a:r>
            <a:r>
              <a:rPr lang="de-DE" dirty="0" smtClean="0"/>
              <a:t>in der Wirtschaftspolitik an </a:t>
            </a:r>
            <a:r>
              <a:rPr lang="de-DE" dirty="0"/>
              <a:t>einer liberalen und </a:t>
            </a:r>
            <a:r>
              <a:rPr lang="de-DE" dirty="0" smtClean="0"/>
              <a:t>sozialen Marktwirtschaft.</a:t>
            </a:r>
          </a:p>
          <a:p>
            <a:r>
              <a:rPr lang="de-DE" dirty="0"/>
              <a:t>In der Sozialpolitik </a:t>
            </a:r>
            <a:r>
              <a:rPr lang="de-DE" dirty="0" smtClean="0"/>
              <a:t>ist das Ziel der FDP die </a:t>
            </a:r>
            <a:r>
              <a:rPr lang="de-DE" dirty="0"/>
              <a:t>Einführung eines </a:t>
            </a:r>
            <a:r>
              <a:rPr lang="de-DE" dirty="0" smtClean="0">
                <a:solidFill>
                  <a:srgbClr val="FF0000"/>
                </a:solidFill>
              </a:rPr>
              <a:t>Bürgergeldes</a:t>
            </a:r>
            <a:r>
              <a:rPr lang="de-DE" dirty="0" smtClean="0"/>
              <a:t> (soziale Hilfe </a:t>
            </a:r>
            <a:r>
              <a:rPr lang="de-DE" dirty="0"/>
              <a:t>des </a:t>
            </a:r>
            <a:r>
              <a:rPr lang="de-DE" dirty="0" smtClean="0"/>
              <a:t>Staates).  </a:t>
            </a:r>
          </a:p>
          <a:p>
            <a:r>
              <a:rPr lang="de-DE" dirty="0" smtClean="0"/>
              <a:t>Die Studenten sollen </a:t>
            </a:r>
            <a:r>
              <a:rPr lang="de-DE" dirty="0"/>
              <a:t>nach dem Absolvieren des Studienfachs die </a:t>
            </a:r>
            <a:r>
              <a:rPr lang="de-DE" dirty="0" smtClean="0"/>
              <a:t>Studiengebühren selbst bezahlen.</a:t>
            </a:r>
            <a:endParaRPr lang="de-D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2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789537" cy="6192688"/>
          </a:xfrm>
        </p:spPr>
        <p:txBody>
          <a:bodyPr>
            <a:normAutofit fontScale="77500" lnSpcReduction="20000"/>
          </a:bodyPr>
          <a:lstStyle/>
          <a:p>
            <a:r>
              <a:rPr lang="de-DE" sz="4400" dirty="0"/>
              <a:t>Die FDP </a:t>
            </a:r>
            <a:r>
              <a:rPr lang="de-DE" sz="4400" dirty="0" smtClean="0"/>
              <a:t>tritt </a:t>
            </a:r>
            <a:r>
              <a:rPr lang="de-DE" sz="4400" dirty="0"/>
              <a:t>für die rechtliche Gleichstellung verschiedener Formen des Zusammenlebens ein</a:t>
            </a:r>
            <a:r>
              <a:rPr lang="de-DE" sz="4400" dirty="0" smtClean="0"/>
              <a:t>.</a:t>
            </a:r>
          </a:p>
          <a:p>
            <a:r>
              <a:rPr lang="de-DE" sz="4400" dirty="0" smtClean="0"/>
              <a:t> Gleichgeschlechtliche </a:t>
            </a:r>
            <a:r>
              <a:rPr lang="de-DE" sz="4400" dirty="0"/>
              <a:t>Paare sollen die gleichen Rechte wie </a:t>
            </a:r>
            <a:r>
              <a:rPr lang="de-DE" sz="4400" dirty="0" smtClean="0"/>
              <a:t>normale </a:t>
            </a:r>
            <a:r>
              <a:rPr lang="de-DE" sz="4400" dirty="0"/>
              <a:t>Paare erhalten</a:t>
            </a:r>
            <a:r>
              <a:rPr lang="de-DE" sz="4400" dirty="0" smtClean="0"/>
              <a:t>.</a:t>
            </a:r>
          </a:p>
          <a:p>
            <a:r>
              <a:rPr lang="de-DE" sz="4400" dirty="0"/>
              <a:t>Die FDP will Computerspiele als </a:t>
            </a:r>
            <a:r>
              <a:rPr lang="de-DE" sz="4400" dirty="0" smtClean="0">
                <a:solidFill>
                  <a:srgbClr val="FF0000"/>
                </a:solidFill>
              </a:rPr>
              <a:t>Kulturgut </a:t>
            </a:r>
            <a:r>
              <a:rPr lang="de-DE" sz="4400" dirty="0"/>
              <a:t>fördern. </a:t>
            </a:r>
            <a:endParaRPr lang="de-DE" sz="4400" dirty="0" smtClean="0"/>
          </a:p>
          <a:p>
            <a:r>
              <a:rPr lang="de-DE" sz="4400" dirty="0" smtClean="0"/>
              <a:t>Die Computerspiele werden </a:t>
            </a:r>
            <a:r>
              <a:rPr lang="de-DE" sz="4400" dirty="0"/>
              <a:t>als </a:t>
            </a:r>
            <a:r>
              <a:rPr lang="de-DE" sz="4400" i="1" dirty="0"/>
              <a:t>Treiber für Innovation und Kreativität</a:t>
            </a:r>
            <a:r>
              <a:rPr lang="de-DE" sz="4400" dirty="0"/>
              <a:t> von der FDP bezeichnet</a:t>
            </a:r>
            <a:r>
              <a:rPr lang="de-DE" sz="4400" dirty="0" smtClean="0"/>
              <a:t>.</a:t>
            </a:r>
          </a:p>
          <a:p>
            <a:r>
              <a:rPr lang="de-DE" sz="4400" dirty="0"/>
              <a:t>Die FDP bezeichnet </a:t>
            </a:r>
            <a:r>
              <a:rPr lang="de-DE" sz="4400" dirty="0" smtClean="0"/>
              <a:t>sich </a:t>
            </a:r>
            <a:r>
              <a:rPr lang="de-DE" sz="4400" dirty="0"/>
              <a:t>als </a:t>
            </a:r>
            <a:r>
              <a:rPr lang="de-DE" sz="4400" dirty="0">
                <a:solidFill>
                  <a:srgbClr val="FF0000"/>
                </a:solidFill>
              </a:rPr>
              <a:t>die </a:t>
            </a:r>
            <a:r>
              <a:rPr lang="de-DE" sz="4400" dirty="0" smtClean="0">
                <a:solidFill>
                  <a:srgbClr val="FF0000"/>
                </a:solidFill>
              </a:rPr>
              <a:t>Europapartei</a:t>
            </a:r>
            <a:r>
              <a:rPr lang="de-DE" sz="4400" dirty="0" smtClean="0"/>
              <a:t>.</a:t>
            </a:r>
            <a:r>
              <a:rPr lang="de-DE" sz="4400" baseline="30000" dirty="0"/>
              <a:t> </a:t>
            </a:r>
            <a:endParaRPr lang="de-DE" sz="4400" baseline="30000" dirty="0" smtClean="0"/>
          </a:p>
          <a:p>
            <a:r>
              <a:rPr lang="de-DE" sz="4400" dirty="0" smtClean="0"/>
              <a:t>Sie </a:t>
            </a:r>
            <a:r>
              <a:rPr lang="de-DE" sz="4400" dirty="0"/>
              <a:t>will eine politisch integrierte Europäische </a:t>
            </a:r>
            <a:r>
              <a:rPr lang="de-DE" sz="4400" dirty="0" smtClean="0"/>
              <a:t>Union.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2631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26DC3A-2B0C-4952-B162-F56BADEFA2B1}"/>
</file>

<file path=customXml/itemProps2.xml><?xml version="1.0" encoding="utf-8"?>
<ds:datastoreItem xmlns:ds="http://schemas.openxmlformats.org/officeDocument/2006/customXml" ds:itemID="{ACB0B13A-5486-4A92-8229-AB5C105B7C73}"/>
</file>

<file path=customXml/itemProps3.xml><?xml version="1.0" encoding="utf-8"?>
<ds:datastoreItem xmlns:ds="http://schemas.openxmlformats.org/officeDocument/2006/customXml" ds:itemID="{62252AE8-495C-4C21-99D2-80933D900464}"/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1995</Words>
  <Application>Microsoft Office PowerPoint</Application>
  <PresentationFormat>Лист A4 (210x297 мм)</PresentationFormat>
  <Paragraphs>180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Politische Parteien</vt:lpstr>
      <vt:lpstr>Презентация PowerPoint</vt:lpstr>
      <vt:lpstr>Sozialdemokratische Partei Deutschlands</vt:lpstr>
      <vt:lpstr>Презентация PowerPoint</vt:lpstr>
      <vt:lpstr>Christlich Demokratische Union Deutschlands</vt:lpstr>
      <vt:lpstr>Презентация PowerPoint</vt:lpstr>
      <vt:lpstr>Bündnis 90/Die Grünen</vt:lpstr>
      <vt:lpstr>Freie Demokratische Partei</vt:lpstr>
      <vt:lpstr>Презентация PowerPoint</vt:lpstr>
      <vt:lpstr>Alternative für Deutschland</vt:lpstr>
      <vt:lpstr>Презентация PowerPoint</vt:lpstr>
      <vt:lpstr>Christlich-Soziale Union in Bayern</vt:lpstr>
      <vt:lpstr>Презентация PowerPoint</vt:lpstr>
      <vt:lpstr>Die Linke</vt:lpstr>
      <vt:lpstr>Презентация PowerPoint</vt:lpstr>
      <vt:lpstr>Das Schulwesen</vt:lpstr>
      <vt:lpstr>Презентация PowerPoint</vt:lpstr>
      <vt:lpstr>Презентация PowerPoint</vt:lpstr>
      <vt:lpstr>Презентация PowerPoint</vt:lpstr>
      <vt:lpstr>Realschule</vt:lpstr>
      <vt:lpstr>Gymnasium</vt:lpstr>
      <vt:lpstr>Презентация PowerPoint</vt:lpstr>
      <vt:lpstr>Gesamtschule</vt:lpstr>
      <vt:lpstr>Berufliche Ausbildung </vt:lpstr>
      <vt:lpstr>Презентация PowerPoint</vt:lpstr>
      <vt:lpstr>Das Hochschulsystem in Deutschland</vt:lpstr>
      <vt:lpstr>Hochschultypen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nout</cp:lastModifiedBy>
  <cp:revision>100</cp:revision>
  <dcterms:created xsi:type="dcterms:W3CDTF">2023-01-20T14:09:47Z</dcterms:created>
  <dcterms:modified xsi:type="dcterms:W3CDTF">2023-05-29T08:33:09Z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